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68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71" r:id="rId11"/>
    <p:sldId id="263" r:id="rId12"/>
    <p:sldId id="264" r:id="rId13"/>
    <p:sldId id="265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8A850"/>
    <a:srgbClr val="FFFF00"/>
    <a:srgbClr val="23A808"/>
    <a:srgbClr val="139D13"/>
    <a:srgbClr val="9BFB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67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857232"/>
            <a:ext cx="82153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Сенсорное воспитание </a:t>
            </a:r>
          </a:p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детей младшего дошкольного возраста посредством дидактических игр.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42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119572" cy="1506792"/>
          </a:xfrm>
          <a:prstGeom prst="rect">
            <a:avLst/>
          </a:prstGeom>
        </p:spPr>
      </p:pic>
      <p:pic>
        <p:nvPicPr>
          <p:cNvPr id="5" name="Рисунок 4" descr="c4616f5a24a66668f11ca4fa805_html_m5caba3a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1024" y="1857364"/>
            <a:ext cx="1357290" cy="1990892"/>
          </a:xfrm>
          <a:prstGeom prst="rect">
            <a:avLst/>
          </a:prstGeom>
        </p:spPr>
      </p:pic>
      <p:pic>
        <p:nvPicPr>
          <p:cNvPr id="6" name="Рисунок 5" descr="f03_simba_razvivajuwaja_piramidka_401198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6446" y="4071942"/>
            <a:ext cx="3074516" cy="2428868"/>
          </a:xfrm>
          <a:prstGeom prst="rect">
            <a:avLst/>
          </a:prstGeom>
        </p:spPr>
      </p:pic>
      <p:pic>
        <p:nvPicPr>
          <p:cNvPr id="7" name="Рисунок 6" descr="igrushka_piramidka_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3714752"/>
            <a:ext cx="2928918" cy="2474936"/>
          </a:xfrm>
          <a:prstGeom prst="rect">
            <a:avLst/>
          </a:prstGeom>
        </p:spPr>
      </p:pic>
      <p:pic>
        <p:nvPicPr>
          <p:cNvPr id="8" name="Рисунок 7" descr="Piramidka_Simba_Baby_Detmix.ru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2396" y="214290"/>
            <a:ext cx="1357314" cy="1357314"/>
          </a:xfrm>
          <a:prstGeom prst="rect">
            <a:avLst/>
          </a:prstGeom>
        </p:spPr>
      </p:pic>
      <p:pic>
        <p:nvPicPr>
          <p:cNvPr id="9" name="Рисунок 8" descr="пирамидка паззл_enl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14686"/>
            <a:ext cx="2833686" cy="2833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годовой план\IMG_20170802_155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491880" cy="2618910"/>
          </a:xfrm>
          <a:prstGeom prst="rect">
            <a:avLst/>
          </a:prstGeom>
          <a:noFill/>
        </p:spPr>
      </p:pic>
      <p:pic>
        <p:nvPicPr>
          <p:cNvPr id="3" name="Picture 4" descr="C:\Users\admin\Desktop\годовой план\IMG_20170802_1556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284984"/>
            <a:ext cx="3491880" cy="2618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7301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Игры с загадыванием и отгадыванием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6146" name="Picture 2" descr="C:\Users\admin\Desktop\годовой план\IMG_20170803_1635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3723878" cy="4965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7433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Сюжетно -ролевые дидактические игры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admin\Desktop\годовой план\IMG_20170803_1616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59"/>
            <a:ext cx="2952328" cy="3936437"/>
          </a:xfrm>
          <a:prstGeom prst="rect">
            <a:avLst/>
          </a:prstGeom>
          <a:noFill/>
        </p:spPr>
      </p:pic>
      <p:pic>
        <p:nvPicPr>
          <p:cNvPr id="5123" name="Picture 3" descr="C:\Users\admin\Desktop\годовой план\IMG_20170803_1619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988840"/>
            <a:ext cx="2895786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214290"/>
            <a:ext cx="36888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Игры-соревнования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642918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Игры в фанты или игры в запретный «штрафной» предмет (картинку) или его свойства (например, цвет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годовой план\IMG_20170802_160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3528392" cy="2646294"/>
          </a:xfrm>
          <a:prstGeom prst="rect">
            <a:avLst/>
          </a:prstGeom>
          <a:noFill/>
        </p:spPr>
      </p:pic>
      <p:pic>
        <p:nvPicPr>
          <p:cNvPr id="4098" name="Picture 2" descr="C:\Users\admin\Desktop\годовой план\IMG_20170803_1612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348880"/>
            <a:ext cx="2841779" cy="37890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683568" y="856941"/>
            <a:ext cx="77048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общей системе сенсорного воспитания в детском саду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решают образовательные задачи. Кроме того, они – хорошая школа использования детьми полученного сенсорного опыта, представлений и знаний и, наконец, выполняют функцию контроля над ходом сенсорного воспитания.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04664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Сенсорное развитие ребенка – это развитие его восприятия и формирования представлений о важнейших свойствах предметов, их форме, цвете, величине, положение в пространстве, а также запахе и вкусе. Период первых трех лет – наиболее интенсивного психического и физического развития малышей. Успешность умственного, физического, здорового развития ребенка в значительной степени зависит от уровня сенсорного развития, т.е. от того, насколько ребенок слышит, видит, осязает окружающий мир.</a:t>
            </a:r>
          </a:p>
          <a:p>
            <a:r>
              <a:rPr lang="ru-RU" dirty="0" smtClean="0"/>
              <a:t>    Значение сенсорного воспитания состоит в том, что оно: является основой для интеллектуального развития, развивает наблюдательность, позитивно влияет на эстетическое чувство, является основой для развития воображения,</a:t>
            </a:r>
          </a:p>
          <a:p>
            <a:r>
              <a:rPr lang="ru-RU" dirty="0" smtClean="0"/>
              <a:t>развивает внимание, дает ребенку возможность овладеть новыми способами предметно-познавательной деятельности, обеспечивает усвоение сенсорных эталонов, обеспечивает освоение навыков учебной деятельности, влияет на расширение словарного запаса ребенка, влияет на развитие зрительной, слуховой, моторной, образной и др. видов памяти.</a:t>
            </a:r>
          </a:p>
          <a:p>
            <a:r>
              <a:rPr lang="ru-RU" dirty="0" smtClean="0"/>
              <a:t>Огромную роль в развитие сенсорных способностей детей раннего возраста отводиться дидактической игре, так как ребенок практически все в этом мире познает через игру. Дидактические игры выполняют функцию – контроль за состоянием сенсорного развития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71480"/>
            <a:ext cx="79296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Сенсорное развитие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целенаправленное развитие и совершенствование таких сенсорных процессов, как ощущение, восприятие, представление.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задача 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научить детей воспринимать предметы, четко различать их многочисленные свойства и отношения (форму, цвет, величину, расположение в пространстве и др.) </a:t>
            </a:r>
            <a:endParaRPr lang="ru-RU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715485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сенсорного воспитания - является формирование сенсорных способностей у малышей.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адачи: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перцептивных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действий;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 сенсорных эталонов;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умений самостоятельно применять системы </a:t>
            </a:r>
            <a:r>
              <a:rPr kumimoji="0" lang="ru-RU" sz="2800" b="1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перцептивных</a:t>
            </a: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действий и системы эталонов в практической и познавательной деятельности.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-757238" y="333375"/>
            <a:ext cx="1065847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>
                <a:solidFill>
                  <a:srgbClr val="0000FF"/>
                </a:solidFill>
                <a:latin typeface="Bookman Old Style" pitchFamily="18" charset="0"/>
              </a:rPr>
              <a:t>Эталонная система</a:t>
            </a:r>
          </a:p>
        </p:txBody>
      </p:sp>
      <p:sp>
        <p:nvSpPr>
          <p:cNvPr id="7171" name="Rectangle 3" descr="Розовая тисненая бумага"/>
          <p:cNvSpPr>
            <a:spLocks noChangeArrowheads="1"/>
          </p:cNvSpPr>
          <p:nvPr/>
        </p:nvSpPr>
        <p:spPr bwMode="auto">
          <a:xfrm>
            <a:off x="539750" y="170021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11188" y="1916113"/>
            <a:ext cx="1512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  <a:latin typeface="Bookman Old Style" pitchFamily="18" charset="0"/>
              </a:rPr>
              <a:t>Цвета</a:t>
            </a:r>
          </a:p>
        </p:txBody>
      </p:sp>
      <p:sp>
        <p:nvSpPr>
          <p:cNvPr id="7173" name="Rectangle 5" descr="Розовая тисненая бумага"/>
          <p:cNvSpPr>
            <a:spLocks noChangeArrowheads="1"/>
          </p:cNvSpPr>
          <p:nvPr/>
        </p:nvSpPr>
        <p:spPr bwMode="auto">
          <a:xfrm>
            <a:off x="539750" y="357346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9750" y="3789363"/>
            <a:ext cx="165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  <a:latin typeface="Bookman Old Style" pitchFamily="18" charset="0"/>
              </a:rPr>
              <a:t>Формы</a:t>
            </a:r>
          </a:p>
        </p:txBody>
      </p:sp>
      <p:sp>
        <p:nvSpPr>
          <p:cNvPr id="7175" name="Rectangle 7" descr="Розовая тисненая бумага"/>
          <p:cNvSpPr>
            <a:spLocks noChangeArrowheads="1"/>
          </p:cNvSpPr>
          <p:nvPr/>
        </p:nvSpPr>
        <p:spPr bwMode="auto">
          <a:xfrm>
            <a:off x="539750" y="5516563"/>
            <a:ext cx="1800225" cy="792162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11188" y="5661025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8000"/>
                </a:solidFill>
                <a:latin typeface="Bookman Old Style" pitchFamily="18" charset="0"/>
              </a:rPr>
              <a:t>Величины</a:t>
            </a:r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2627313" y="1557338"/>
            <a:ext cx="792162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3276600" y="2133600"/>
            <a:ext cx="792163" cy="4318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4716463" y="2133600"/>
            <a:ext cx="792162" cy="4318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5940425" y="2205038"/>
            <a:ext cx="792163" cy="431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4140200" y="1557338"/>
            <a:ext cx="792163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5435600" y="1557338"/>
            <a:ext cx="792163" cy="431800"/>
          </a:xfrm>
          <a:prstGeom prst="ellipse">
            <a:avLst/>
          </a:prstGeom>
          <a:solidFill>
            <a:srgbClr val="33CC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6659563" y="1557338"/>
            <a:ext cx="792162" cy="431800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7235825" y="2205038"/>
            <a:ext cx="792163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8027988" y="1628775"/>
            <a:ext cx="792162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700338" y="3644900"/>
            <a:ext cx="792162" cy="720725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4787900" y="3644900"/>
            <a:ext cx="1150938" cy="7191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Rectangle 20"/>
          <p:cNvSpPr>
            <a:spLocks noChangeArrowheads="1"/>
          </p:cNvSpPr>
          <p:nvPr/>
        </p:nvSpPr>
        <p:spPr bwMode="auto">
          <a:xfrm>
            <a:off x="3779838" y="3644900"/>
            <a:ext cx="698500" cy="719138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89" name="AutoShape 21"/>
          <p:cNvSpPr>
            <a:spLocks noChangeArrowheads="1"/>
          </p:cNvSpPr>
          <p:nvPr/>
        </p:nvSpPr>
        <p:spPr bwMode="auto">
          <a:xfrm>
            <a:off x="6372225" y="3644900"/>
            <a:ext cx="865188" cy="719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7596188" y="3644900"/>
            <a:ext cx="1079500" cy="719138"/>
          </a:xfrm>
          <a:prstGeom prst="ellipse">
            <a:avLst/>
          </a:prstGeom>
          <a:solidFill>
            <a:srgbClr val="FF66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3348038" y="5229225"/>
            <a:ext cx="1214437" cy="1214438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5580063" y="5445125"/>
            <a:ext cx="854075" cy="863600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>
            <a:off x="7380288" y="5661025"/>
            <a:ext cx="504825" cy="504825"/>
          </a:xfrm>
          <a:prstGeom prst="cube">
            <a:avLst>
              <a:gd name="adj" fmla="val 25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animBg="1"/>
      <p:bldP spid="7172" grpId="0"/>
      <p:bldP spid="7173" grpId="0" animBg="1"/>
      <p:bldP spid="7174" grpId="0"/>
      <p:bldP spid="7175" grpId="0" animBg="1"/>
      <p:bldP spid="7176" grpId="0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  <p:bldP spid="7190" grpId="0" animBg="1"/>
      <p:bldP spid="7191" grpId="0" animBg="1"/>
      <p:bldP spid="7192" grpId="0" animBg="1"/>
      <p:bldP spid="719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27584" y="1183572"/>
            <a:ext cx="77449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разновидность игр с правилами, специально создаваемых педагогикой в целях обучения и воспитания детей. Они направлены на решение конкретных задач обучения детей, но в то же время в них проявляется воспитательное и развивающее влияние игровой деятельности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357166"/>
            <a:ext cx="40030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FF"/>
                </a:solidFill>
                <a:latin typeface="Comic Sans MS" pitchFamily="66" charset="0"/>
              </a:rPr>
              <a:t>Игры-поручения</a:t>
            </a:r>
            <a:endParaRPr lang="ru-RU" sz="36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4577" name="Рисунок 3" descr="S30213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2560552" cy="177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8" name="Рисунок 4" descr="S30213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496"/>
            <a:ext cx="2241480" cy="154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win\Desktop\мастер-класс\image0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1214422"/>
            <a:ext cx="2205011" cy="165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 descr="C:\Users\win\Desktop\мастер-класс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581128"/>
            <a:ext cx="2193556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win\Desktop\мастер-класс\картинки\ef3a0c4f4d67b75b741ae9d46ae15d5a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1285860"/>
            <a:ext cx="2247056" cy="1624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win\Desktop\мастер-класс\картинки\3godatoys1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86322"/>
            <a:ext cx="2682492" cy="1536474"/>
          </a:xfrm>
          <a:prstGeom prst="rect">
            <a:avLst/>
          </a:prstGeom>
          <a:noFill/>
        </p:spPr>
      </p:pic>
      <p:pic>
        <p:nvPicPr>
          <p:cNvPr id="3076" name="Picture 4" descr="C:\Users\win\Desktop\мастер-класс\картинки\2403_2_2129_detail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928934"/>
            <a:ext cx="3167058" cy="198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214290"/>
            <a:ext cx="5458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omic Sans MS" pitchFamily="66" charset="0"/>
              </a:rPr>
              <a:t>Игры с прятаньем и поиском</a:t>
            </a:r>
            <a:endParaRPr lang="ru-RU" sz="2800" b="1" dirty="0">
              <a:solidFill>
                <a:srgbClr val="0000FF"/>
              </a:solidFill>
              <a:latin typeface="Comic Sans MS" pitchFamily="66" charset="0"/>
            </a:endParaRPr>
          </a:p>
        </p:txBody>
      </p:sp>
      <p:pic>
        <p:nvPicPr>
          <p:cNvPr id="23553" name="Рисунок 2" descr="S3021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000108"/>
            <a:ext cx="3375052" cy="2233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C:\Users\win\Desktop\мастер-класс\slide_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000108"/>
            <a:ext cx="3327048" cy="227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admin\Desktop\годовой план\IMG_20170803_16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3501008"/>
            <a:ext cx="2139702" cy="2852936"/>
          </a:xfrm>
          <a:prstGeom prst="rect">
            <a:avLst/>
          </a:prstGeom>
          <a:noFill/>
        </p:spPr>
      </p:pic>
      <p:pic>
        <p:nvPicPr>
          <p:cNvPr id="2050" name="Picture 2" descr="C:\Users\admin\Desktop\годовой план\IMG_20170803_16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501007"/>
            <a:ext cx="2304256" cy="307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годовой план\IMG_20170802_1551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275856" cy="2456892"/>
          </a:xfrm>
          <a:prstGeom prst="rect">
            <a:avLst/>
          </a:prstGeom>
          <a:noFill/>
        </p:spPr>
      </p:pic>
      <p:pic>
        <p:nvPicPr>
          <p:cNvPr id="1027" name="Picture 3" descr="C:\Users\admin\Desktop\годовой план\IMG_20170802_15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3635896" cy="2726922"/>
          </a:xfrm>
          <a:prstGeom prst="rect">
            <a:avLst/>
          </a:prstGeom>
          <a:noFill/>
        </p:spPr>
      </p:pic>
      <p:pic>
        <p:nvPicPr>
          <p:cNvPr id="3074" name="Picture 2" descr="C:\Users\admin\Desktop\годовой план\IMG_20170803_16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924944"/>
            <a:ext cx="259228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317</TotalTime>
  <Words>387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Рыбка</dc:creator>
  <cp:lastModifiedBy>admin</cp:lastModifiedBy>
  <cp:revision>39</cp:revision>
  <dcterms:created xsi:type="dcterms:W3CDTF">2014-04-10T04:25:37Z</dcterms:created>
  <dcterms:modified xsi:type="dcterms:W3CDTF">2017-08-08T03:42:28Z</dcterms:modified>
</cp:coreProperties>
</file>