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5" r:id="rId2"/>
    <p:sldId id="263" r:id="rId3"/>
    <p:sldId id="266" r:id="rId4"/>
    <p:sldId id="274" r:id="rId5"/>
    <p:sldId id="268" r:id="rId6"/>
    <p:sldId id="269" r:id="rId7"/>
    <p:sldId id="271" r:id="rId8"/>
    <p:sldId id="270" r:id="rId9"/>
    <p:sldId id="272" r:id="rId10"/>
    <p:sldId id="276" r:id="rId11"/>
    <p:sldId id="275" r:id="rId12"/>
    <p:sldId id="259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558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BD3A2-FA15-4913-BC19-4020AB73AD77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CD390-F99A-4D3E-BE49-394A83B8F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5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8458200" cy="1857388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ru-RU" sz="4400" b="1" dirty="0">
                <a:solidFill>
                  <a:srgbClr val="C00000"/>
                </a:solidFill>
              </a:rPr>
              <a:t>М</a:t>
            </a:r>
            <a:r>
              <a:rPr lang="ru-RU" sz="4400" b="1" dirty="0" smtClean="0">
                <a:solidFill>
                  <a:srgbClr val="C00000"/>
                </a:solidFill>
              </a:rPr>
              <a:t>атериал к семинару- практикуму</a:t>
            </a:r>
          </a:p>
          <a:p>
            <a:pPr algn="ctr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для воспитателей</a:t>
            </a:r>
          </a:p>
          <a:p>
            <a:pPr algn="ctr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«</a:t>
            </a:r>
            <a:r>
              <a:rPr lang="ru-RU" sz="4400" b="1" smtClean="0">
                <a:solidFill>
                  <a:srgbClr val="C00000"/>
                </a:solidFill>
              </a:rPr>
              <a:t>Весёлый язычок»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500042"/>
            <a:ext cx="81439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 ЦЕНТР РАЗВИТИЯ РЕБЁНКА 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АЛЕНЬКИЙ ЦВЕТОЧЕК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478632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Шайхавова Ф.Б..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592933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Пыть-Ях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214290"/>
            <a:ext cx="6276988" cy="3946540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sz="2800" dirty="0" smtClean="0"/>
              <a:t>    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чтобы выпить чая, язычок превратился в чашку! Не верите? А вы попробуйте  сами!</a:t>
            </a:r>
          </a:p>
          <a:p>
            <a:pPr fontAlgn="base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Ну-ка, улыбнитесь, откройте ротики, положите широкий   язычок  на нижнюю губу и боковые края языка загнуть в форме чашечки . </a:t>
            </a:r>
          </a:p>
          <a:p>
            <a:pPr fontAlgn="base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Вкусных мы блинов поели,</a:t>
            </a:r>
          </a:p>
          <a:p>
            <a:pPr fontAlgn="base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Выпить чаю захотели.</a:t>
            </a:r>
          </a:p>
          <a:p>
            <a:pPr fontAlgn="base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Язычок мы к носу тянем,</a:t>
            </a:r>
          </a:p>
          <a:p>
            <a:pPr fontAlgn="base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Чашку с чаем представляем.    </a:t>
            </a:r>
          </a:p>
          <a:p>
            <a:pPr fontAlgn="base"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34" descr="http://cs4632.userapi.com/u85737893/video/l_687fcbf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857628"/>
            <a:ext cx="3286148" cy="246942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4357694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«Чашечка»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4525963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позавтракал и  потрудился,  устал Язычок!    Проветрил комнату и лег спать. 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Тут и сказки — конец, а кто слушал и делал — Молодец!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Желаю вам сказочного преодоления любых нарушений речи!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Игра «Отвечай не торопясь»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Какое слово получится, если к слогу  -</a:t>
            </a:r>
            <a:r>
              <a:rPr lang="ru-RU" dirty="0" err="1" smtClean="0">
                <a:solidFill>
                  <a:srgbClr val="002060"/>
                </a:solidFill>
              </a:rPr>
              <a:t>ро</a:t>
            </a:r>
            <a:r>
              <a:rPr lang="ru-RU" dirty="0" smtClean="0">
                <a:solidFill>
                  <a:srgbClr val="002060"/>
                </a:solidFill>
              </a:rPr>
              <a:t>- прибавить один звук?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Составьте такое предложение, в котором все слова начинаются со  звука «П»;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Буквы, которые не составляют звука.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Система органов, принимающих участие в образовании звуков речи.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Чем отличается звук от буквы?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Сколько звуков в слове — деньги?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Каким цветом обозначаем гласные звуки?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Дайте характеристику звуку «Р».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Назовите пару звуку «Ш».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Необходимо заменить предложение пословицей: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</a:t>
            </a:r>
            <a:r>
              <a:rPr lang="ru-RU" b="1" i="1" dirty="0" smtClean="0">
                <a:solidFill>
                  <a:srgbClr val="002060"/>
                </a:solidFill>
              </a:rPr>
              <a:t>«Учись всю жизнь».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Назовите всегда мягкие звуки?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86800" cy="11858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Сказка о веселом язычке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Downloads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206" y="1928802"/>
            <a:ext cx="7140694" cy="3910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86800" cy="60007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Добрый день, уважаемые коллеги!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Сегодня к нам пришел один очень необыкновенный гость. Я расскажу о нем, а вы попробуйте отгадать, кто это? 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зеленый без хвоста,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 мокрые места,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Глаза на макушке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это? (лягушка)</a:t>
            </a:r>
          </a:p>
          <a:p>
            <a:pPr>
              <a:buNone/>
            </a:pPr>
            <a:r>
              <a:rPr lang="ru-RU" sz="4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(Логопед достает</a:t>
            </a:r>
          </a:p>
          <a:p>
            <a:pPr>
              <a:buNone/>
            </a:pPr>
            <a:r>
              <a:rPr lang="ru-RU" sz="4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лягушку – квакушку). </a:t>
            </a:r>
          </a:p>
          <a:p>
            <a:pPr>
              <a:buNone/>
            </a:pPr>
            <a:r>
              <a:rPr lang="ru-RU" sz="4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Квакуша рассказывает о себе.</a:t>
            </a:r>
            <a:endParaRPr lang="ru-RU" sz="4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3800" dirty="0"/>
          </a:p>
        </p:txBody>
      </p:sp>
      <p:pic>
        <p:nvPicPr>
          <p:cNvPr id="6" name="Рисунок 1" descr="Артикуляционная гимнастика Бамбино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" b="-282"/>
          <a:stretch>
            <a:fillRect/>
          </a:stretch>
        </p:blipFill>
        <p:spPr bwMode="auto">
          <a:xfrm>
            <a:off x="4786314" y="2357430"/>
            <a:ext cx="34290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86800" cy="60007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горжусь красой своей: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Ртом, конечно, до ушей!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Длинным красным язычком, 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зеленым пиджачком.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Знают все мои друзья: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Добрый и веселый я.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ворчун, не забияка, 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зовусь красиво –Квакуша</a:t>
            </a:r>
          </a:p>
          <a:p>
            <a:pPr>
              <a:buNone/>
            </a:pP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Квакуша очень любит гимнастику для языка и предлагает  вам выполнит ее вместе с ним. Попробуем?</a:t>
            </a:r>
            <a:endParaRPr lang="ru-RU" sz="4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DFBEF"/>
              </a:clrFrom>
              <a:clrTo>
                <a:srgbClr val="FDFB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785794"/>
            <a:ext cx="332057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8115296" cy="528641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1.«Сказка о веселом язычке»</a:t>
            </a:r>
            <a:endParaRPr lang="ru-RU" sz="7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5500" b="1" i="1" dirty="0" smtClean="0"/>
              <a:t> </a:t>
            </a:r>
            <a:endParaRPr lang="ru-RU" sz="5500" dirty="0" smtClean="0"/>
          </a:p>
          <a:p>
            <a:pPr fontAlgn="base">
              <a:buNone/>
            </a:pPr>
            <a:r>
              <a:rPr lang="ru-RU" sz="5500" dirty="0" smtClean="0"/>
              <a:t>    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Жил-был маленький язычок. У него был очень уютный домик. Это - ротик. Каждое утро он просыпался,   благодаря своим любимым часам. Его часики работали так:</a:t>
            </a:r>
          </a:p>
          <a:p>
            <a:pPr lvl="1" fontAlgn="base">
              <a:buNone/>
            </a:pPr>
            <a:endParaRPr lang="ru-RU" sz="5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Тик-так, тик-так,</a:t>
            </a:r>
          </a:p>
          <a:p>
            <a:pPr lvl="1" fontAlgn="base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Язычок качался так,</a:t>
            </a:r>
          </a:p>
          <a:p>
            <a:pPr lvl="1" fontAlgn="base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Словно маятник часов</a:t>
            </a:r>
          </a:p>
          <a:p>
            <a:pPr lvl="1" fontAlgn="base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в часы играть готов?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lvl="1" fontAlgn="base">
              <a:buNone/>
            </a:pPr>
            <a:endParaRPr lang="ru-RU" sz="5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buNone/>
            </a:pPr>
            <a:endParaRPr lang="ru-RU" sz="5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buNone/>
            </a:pPr>
            <a:endParaRPr lang="ru-RU" sz="5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buNone/>
            </a:pPr>
            <a:endParaRPr lang="ru-RU" sz="5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buNone/>
            </a:pPr>
            <a:endParaRPr lang="ru-RU" sz="5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 fontAlgn="base">
              <a:buNone/>
            </a:pPr>
            <a:endParaRPr lang="ru-RU" sz="5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yourspeech.ru/wp-content/uploads/2016/08/yourspeechru_46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2857496"/>
            <a:ext cx="3071834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«Часики»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6215106"/>
          </a:xfrm>
        </p:spPr>
        <p:txBody>
          <a:bodyPr>
            <a:normAutofit fontScale="32500" lnSpcReduction="20000"/>
          </a:bodyPr>
          <a:lstStyle/>
          <a:p>
            <a:pPr lvl="1" fontAlgn="base">
              <a:buNone/>
            </a:pPr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buNone/>
            </a:pPr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buNone/>
            </a:pP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Проснулся язычок и пошел </a:t>
            </a:r>
          </a:p>
          <a:p>
            <a:pPr lvl="1" fontAlgn="base">
              <a:buNone/>
            </a:pP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чистить зубки. </a:t>
            </a:r>
          </a:p>
          <a:p>
            <a:pPr marL="452438" lvl="1" indent="4763" fontAlgn="base">
              <a:buNone/>
            </a:pP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Помогите ему: улыбнитесь,</a:t>
            </a:r>
          </a:p>
          <a:p>
            <a:pPr marL="452438" lvl="1" indent="4763" fontAlgn="base">
              <a:buNone/>
            </a:pP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открой ротики, </a:t>
            </a:r>
          </a:p>
          <a:p>
            <a:pPr marL="452438" lvl="1" indent="4763" fontAlgn="base">
              <a:buNone/>
            </a:pP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кончиком языка сильно </a:t>
            </a:r>
          </a:p>
          <a:p>
            <a:pPr marL="452438" lvl="1" indent="4763" fontAlgn="base">
              <a:buNone/>
            </a:pP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«чистим»</a:t>
            </a:r>
          </a:p>
          <a:p>
            <a:pPr marL="452438" lvl="1" indent="4763" fontAlgn="base">
              <a:buNone/>
            </a:pP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(води </a:t>
            </a:r>
            <a:r>
              <a:rPr lang="ru-RU" sz="7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влево-вправо</a:t>
            </a: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452438" lvl="1" indent="4763" fontAlgn="base">
              <a:buNone/>
            </a:pP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нижними   зубами, </a:t>
            </a:r>
          </a:p>
          <a:p>
            <a:pPr marL="452438" lvl="1" indent="4763" fontAlgn="base">
              <a:buNone/>
            </a:pP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потом за верхними зубками.</a:t>
            </a:r>
          </a:p>
          <a:p>
            <a:pPr marL="452438" lvl="1" indent="4763" fontAlgn="base">
              <a:buNone/>
            </a:pP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спешим, делаем медленно.</a:t>
            </a:r>
          </a:p>
          <a:p>
            <a:pPr marL="447675" lvl="1" fontAlgn="base">
              <a:buNone/>
            </a:pPr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447675" lvl="1" fontAlgn="base">
              <a:buNone/>
            </a:pPr>
            <a:endParaRPr lang="ru-RU" sz="5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lvl="1" fontAlgn="base">
              <a:buNone/>
            </a:pP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47675" lvl="1" algn="r" fontAlgn="base">
              <a:buNone/>
            </a:pP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" descr="http://q5.vetmir.ru/images/542f7771c5c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00174"/>
            <a:ext cx="431664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86380" y="428625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«Чисти зубы»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s://zabavnik.club/wp-content/uploads/2018/02/artikulyacionnye_uprazhneniya_26_20063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2254728" cy="441545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143240" y="1428736"/>
            <a:ext cx="5429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Захотелось язычку приготовить вкусный завтрак. Подумав немного, он отправился месить тесто для блинов.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помочь ему нужно улыбнуться, открыть ротики и покусать язык зубами: ТА-ТА-ТА-ТА-ТА…., а потом пошлепать язычок губами: ПЯ-ПЯ-ПЯ….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5786454"/>
            <a:ext cx="3643306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«Месим тесто»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86800" cy="4525963"/>
          </a:xfrm>
        </p:spPr>
        <p:txBody>
          <a:bodyPr>
            <a:normAutofit/>
          </a:bodyPr>
          <a:lstStyle/>
          <a:p>
            <a:pPr lvl="1" fontAlgn="base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Тесто получилось как надо и напек язычок вкусных блинов!</a:t>
            </a:r>
          </a:p>
          <a:p>
            <a:pPr lvl="1" fontAlgn="base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Хотите посмотреть каких? </a:t>
            </a:r>
          </a:p>
          <a:p>
            <a:pPr marL="452438" lvl="1" indent="4763" fontAlgn="base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Тогда улыбнитесь , откройте ротики, положите широкий язык на нижнюю губу и удерживаем его неподвижно несколько секунд.</a:t>
            </a:r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12" descr="Ð£Ð¿ÑÐ°Ð¶Ð½ÐµÐ½Ð¸Ðµ - ÐÐ»Ð¸Ð½ÑÐ¸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3" y="3071810"/>
            <a:ext cx="3311821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3929067"/>
            <a:ext cx="3643306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«Блинчик»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6276988" cy="3946540"/>
          </a:xfrm>
        </p:spPr>
        <p:txBody>
          <a:bodyPr>
            <a:normAutofit/>
          </a:bodyPr>
          <a:lstStyle/>
          <a:p>
            <a:pPr indent="17463" fontAlgn="base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Достал язычок к блинчикам вкусное малиновое варенье. Да испачкал губы. Надо их аккуратно облизать. </a:t>
            </a:r>
          </a:p>
          <a:p>
            <a:pPr indent="17463" fontAlgn="base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Приоткрыли  ротики, и широким передним краем языка облизываем  верхнюю губу, делая движение языком сверху вниз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4" descr="http://www.dagmintrud.ru/upload/iblock/830/8306448bed922ad68e7067c24f7a9de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571876"/>
            <a:ext cx="3429024" cy="2645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4500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«Вкусное варенье»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440</TotalTime>
  <Words>435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Сказка о веселом язычке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«Отвечай не торопясь»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53</cp:revision>
  <dcterms:created xsi:type="dcterms:W3CDTF">2018-10-10T08:03:14Z</dcterms:created>
  <dcterms:modified xsi:type="dcterms:W3CDTF">2020-02-06T17:03:27Z</dcterms:modified>
</cp:coreProperties>
</file>