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297" r:id="rId3"/>
    <p:sldId id="299" r:id="rId4"/>
    <p:sldId id="298" r:id="rId5"/>
    <p:sldId id="300" r:id="rId6"/>
    <p:sldId id="259" r:id="rId7"/>
    <p:sldId id="301" r:id="rId8"/>
    <p:sldId id="262" r:id="rId9"/>
    <p:sldId id="263" r:id="rId10"/>
    <p:sldId id="264" r:id="rId11"/>
    <p:sldId id="265" r:id="rId12"/>
    <p:sldId id="292" r:id="rId13"/>
    <p:sldId id="293" r:id="rId14"/>
    <p:sldId id="294" r:id="rId15"/>
    <p:sldId id="266" r:id="rId16"/>
    <p:sldId id="268" r:id="rId17"/>
    <p:sldId id="295" r:id="rId18"/>
    <p:sldId id="272" r:id="rId19"/>
    <p:sldId id="29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2" autoAdjust="0"/>
    <p:restoredTop sz="94660"/>
  </p:normalViewPr>
  <p:slideViewPr>
    <p:cSldViewPr>
      <p:cViewPr>
        <p:scale>
          <a:sx n="70" d="100"/>
          <a:sy n="70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ighlander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5" y="2387600"/>
            <a:ext cx="8401050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72201" y="5301208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Подготовила : учитель-логопед</a:t>
            </a:r>
          </a:p>
          <a:p>
            <a:r>
              <a:rPr lang="ru-RU" sz="1400" dirty="0" smtClean="0"/>
              <a:t>Шайхавова Ф.Б.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051721" y="836712"/>
            <a:ext cx="432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МДОАУ црр – д/с «Аленький цветочек»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89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C:\Documents and Settings\Admin\Мои документы\для оформления тит. листов рамочки\картинки для оформления\картинки и рамочки 2\фотошоп рамки\08090512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116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СЛОН ИЛИ ТРУБОЧКА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Описание упражнения: </a:t>
            </a:r>
            <a:r>
              <a:rPr lang="ru-RU" sz="3200" dirty="0" smtClean="0">
                <a:solidFill>
                  <a:srgbClr val="002060"/>
                </a:solidFill>
              </a:rPr>
              <a:t>сомкнутые губы вытянуть вперёд и удерживать до счёта «пять» (потом до счёта «десять»), вернуться в исходное положение.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Буду подражать слону!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Губы хоботом тяну. А теперь их отпускаю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И на место возвращаю.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" name="Picture 2" descr="C:\Documents and Settings\Admin\Рабочий стол\Новая папка\DSCF226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lum bright="-2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4000504"/>
            <a:ext cx="2857520" cy="2643182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12" name="Picture 3" descr="C:\Documents and Settings\Admin\Рабочий стол\Новая папка\DSCF226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98" y="4357694"/>
            <a:ext cx="2857520" cy="2214579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C:\Documents and Settings\Admin\Мои документы\для оформления тит. листов рамочки\картинки для оформления\картинки и рамочки 2\фотошоп рамки\08090512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687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РАСЧЁСКА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Описание упражнения: </a:t>
            </a:r>
            <a:r>
              <a:rPr lang="ru-RU" sz="3200" dirty="0" smtClean="0">
                <a:solidFill>
                  <a:srgbClr val="002060"/>
                </a:solidFill>
              </a:rPr>
              <a:t>улыбнуться, закусить язык зубами. «Протаскивать» язык между зубами вперёд-назад, как бы «причёсывая» его. 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С волосами я дружу,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Их в порядок привожу.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 Благодарна мне причёска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А зовут меня … (расчёска).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" name="Picture 2" descr="C:\Documents and Settings\Admin\Рабочий стол\Новая папка\DSCF226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lum bright="-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107917" y="4179099"/>
            <a:ext cx="2571768" cy="2500330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11" name="Picture 3" descr="C:\Documents and Settings\Admin\Рабочий стол\Новая папка\DSCF2262.jpg"/>
          <p:cNvPicPr>
            <a:picLocks noChangeAspect="1" noChangeArrowheads="1"/>
          </p:cNvPicPr>
          <p:nvPr/>
        </p:nvPicPr>
        <p:blipFill>
          <a:blip r:embed="rId4" cstate="screen">
            <a:lum bright="-3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4071942"/>
            <a:ext cx="2786082" cy="2571768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подложки\hk027350aym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02434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Накажу непослушный язычок</a:t>
            </a:r>
            <a:br>
              <a:rPr lang="ru-RU" sz="4000" b="1" dirty="0" smtClean="0"/>
            </a:br>
            <a:r>
              <a:rPr lang="ru-RU" sz="2800" dirty="0" smtClean="0"/>
              <a:t>На губу язык клади,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 err="1" smtClean="0"/>
              <a:t>Пя-пя-пя</a:t>
            </a:r>
            <a:r>
              <a:rPr lang="ru-RU" sz="2800" dirty="0" smtClean="0"/>
              <a:t> произноси,</a:t>
            </a:r>
            <a:br>
              <a:rPr lang="ru-RU" sz="2800" dirty="0" smtClean="0"/>
            </a:br>
            <a:r>
              <a:rPr lang="ru-RU" sz="2800" dirty="0" smtClean="0"/>
              <a:t> Мышцы расслабляются…</a:t>
            </a:r>
            <a:br>
              <a:rPr lang="ru-RU" sz="2800" dirty="0" smtClean="0"/>
            </a:br>
            <a:r>
              <a:rPr lang="ru-RU" sz="2800" dirty="0" smtClean="0"/>
              <a:t>Лопатка получается</a:t>
            </a:r>
            <a:br>
              <a:rPr lang="ru-RU" sz="2800" dirty="0" smtClean="0"/>
            </a:br>
            <a:r>
              <a:rPr lang="ru-RU" sz="2800" dirty="0" smtClean="0"/>
              <a:t>Ты под счёт ее держи…</a:t>
            </a:r>
            <a:br>
              <a:rPr lang="ru-RU" sz="2800" dirty="0" smtClean="0"/>
            </a:br>
            <a:r>
              <a:rPr lang="ru-RU" sz="2800" dirty="0" smtClean="0"/>
              <a:t>До пяти.. До десяти…</a:t>
            </a:r>
            <a:endParaRPr lang="ru-RU" sz="4000" b="1" dirty="0"/>
          </a:p>
        </p:txBody>
      </p:sp>
      <p:pic>
        <p:nvPicPr>
          <p:cNvPr id="9220" name="Picture 4" descr="C:\Users\Дом\Desktop\0005-001-Artikuljatsionnoe-uprazhnenie-Rasches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077072"/>
            <a:ext cx="2658442" cy="2082378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подложки\0_991af_81277c73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1845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ЛОПАТОЧКА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Рот  открыт, широкий расслабленный язык лежит на нижней губе.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Язык лопаткой положи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И спокойно подержи.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Язык надо расслаблять и под счёт его держать: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Раз, два, три, четыре, пять!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Язык можно убирать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10243" name="Picture 3" descr="C:\Users\Дом\Desktop\0005-001-Artikuljatsionnoe-uprazhnenie-Rasches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437112"/>
            <a:ext cx="1880765" cy="187220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подложки\0_991af_81277c73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Чашечка</a:t>
            </a:r>
            <a:br>
              <a:rPr lang="ru-RU" sz="4000" b="1" dirty="0" smtClean="0"/>
            </a:br>
            <a:r>
              <a:rPr lang="ru-RU" sz="2800" dirty="0" smtClean="0"/>
              <a:t>Рот широко открыт. Передний и боковой края широкого языка подняты, но не касаются зубов.</a:t>
            </a:r>
            <a:br>
              <a:rPr lang="ru-RU" sz="2800" dirty="0" smtClean="0"/>
            </a:br>
            <a:r>
              <a:rPr lang="ru-RU" sz="2800" dirty="0" smtClean="0"/>
              <a:t>Язык широкий положи,</a:t>
            </a:r>
            <a:br>
              <a:rPr lang="ru-RU" sz="2800" dirty="0" smtClean="0"/>
            </a:br>
            <a:r>
              <a:rPr lang="ru-RU" sz="2800" dirty="0" smtClean="0"/>
              <a:t>его края приподними-</a:t>
            </a:r>
            <a:br>
              <a:rPr lang="ru-RU" sz="2800" dirty="0" smtClean="0"/>
            </a:br>
            <a:r>
              <a:rPr lang="ru-RU" sz="2800" dirty="0" smtClean="0"/>
              <a:t>Получилась пиала, почти круглая она</a:t>
            </a:r>
            <a:endParaRPr lang="ru-RU" sz="4000" b="1" dirty="0"/>
          </a:p>
        </p:txBody>
      </p:sp>
      <p:pic>
        <p:nvPicPr>
          <p:cNvPr id="11267" name="Picture 3" descr="C:\Users\Дом\Desktop\maxresdefault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3212976"/>
            <a:ext cx="3528392" cy="33537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Documents and Settings\Admin\Мои документы\для оформления тит. листов рамочки\картинки для оформления\картинки и рамочки 2\фотошоп рамки\08090512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116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ЧАСИКИ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Описание упражнения: </a:t>
            </a:r>
            <a:r>
              <a:rPr lang="ru-RU" sz="2800" dirty="0" smtClean="0">
                <a:solidFill>
                  <a:srgbClr val="002060"/>
                </a:solidFill>
              </a:rPr>
              <a:t>улыбнуться, открыт рот. Тянуться языком попеременно то к левому углу рта, то к правому. Повторить 5-10 раз.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Тик – так, тик – так.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Язычок катался так,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словно маятник часов.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Ты в часы играть готов?</a:t>
            </a: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8" name="Picture 2" descr="C:\Documents and Settings\Admin\Рабочий стол\Новая папка\DSCF226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712303">
            <a:off x="5919016" y="4023725"/>
            <a:ext cx="2845796" cy="2071702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9" name="Picture 3" descr="C:\Documents and Settings\Admin\Рабочий стол\Новая папка\DSCF2264.jpg"/>
          <p:cNvPicPr>
            <a:picLocks noChangeAspect="1" noChangeArrowheads="1"/>
          </p:cNvPicPr>
          <p:nvPr/>
        </p:nvPicPr>
        <p:blipFill>
          <a:blip r:embed="rId4" cstate="screen">
            <a:lum bright="-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4000504"/>
            <a:ext cx="2714644" cy="2571768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Documents and Settings\Admin\Мои документы\для оформления тит. листов рамочки\картинки для оформления\картинки и рамочки 2\фотошоп рамки\08090512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76437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830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КАЧЕЛИ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Описание упражнения: </a:t>
            </a:r>
            <a:r>
              <a:rPr lang="ru-RU" sz="2800" dirty="0" smtClean="0">
                <a:solidFill>
                  <a:srgbClr val="002060"/>
                </a:solidFill>
              </a:rPr>
              <a:t>улыбнуться, открыть широко рот, на счёт «раз» – опустить кончик языка за нижние зубы, на счёт «два» – поднять язык за верхние зубы. Повторить 4-5 раз.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Сели дети на качели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И взлетели выше ели.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 Даже солнышка коснулись,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А потом назад вернулись.</a:t>
            </a:r>
            <a:br>
              <a:rPr lang="ru-RU" sz="2800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8" name="Picture 2" descr="C:\Documents and Settings\Admin\Рабочий стол\Новая папка\DSCF226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lum bright="-2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189571" y="4404357"/>
            <a:ext cx="3356441" cy="2262983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9" name="Picture 3" descr="C:\Documents and Settings\Admin\Рабочий стол\Новая папка\DSCF2269.jpg"/>
          <p:cNvPicPr>
            <a:picLocks noChangeAspect="1" noChangeArrowheads="1"/>
          </p:cNvPicPr>
          <p:nvPr/>
        </p:nvPicPr>
        <p:blipFill>
          <a:blip r:embed="rId4" cstate="screen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626374" y="4160576"/>
            <a:ext cx="3583259" cy="2834487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Documents and Settings\Admin\Мои документы\для оформления тит. листов рамочки\картинки для оформления\картинки и рамочки 2\фотошоп рамки\08090512_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4018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ЛОШАДКА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Присосать язык к нёбу, щелкнуть языком. Цокать медленно и сильно, тянуть подъязычную связку.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Я лошадка Серый Бок!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Цок-цок-цок.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Я копытцем постучу!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Цок-цок-цок.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Если хочешь – прокачу! 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Цок-цок-цок!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12290" name="Picture 2" descr="C:\Users\Дом\Desktop\maxresdefault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66256"/>
            <a:ext cx="3419872" cy="2436484"/>
          </a:xfrm>
          <a:prstGeom prst="rect">
            <a:avLst/>
          </a:prstGeom>
          <a:noFill/>
        </p:spPr>
      </p:pic>
      <p:pic>
        <p:nvPicPr>
          <p:cNvPr id="12291" name="Picture 3" descr="C:\Users\Дом\Desktop\image1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429000"/>
            <a:ext cx="2458883" cy="31448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Documents and Settings\Admin\Мои документы\для оформления тит. листов рамочки\картинки для оформления\картинки и рамочки 2\фотошоп рамки\08090512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687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ВКУСНОЕ ВАРЕНЬЕ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Описание упражнения: </a:t>
            </a:r>
            <a:r>
              <a:rPr lang="ru-RU" sz="2200" dirty="0" smtClean="0">
                <a:solidFill>
                  <a:srgbClr val="002060"/>
                </a:solidFill>
              </a:rPr>
              <a:t>улыбнуться, открыть рот, облизать языком верхнюю, а затем нижнюю губу по кругу. Выполнять в одну, а затем в другую сторону. Повторить 4-5 раз. 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Улыбнуться, открыть рот, не закрывая рот, облизать языком верхнюю губу, нижней губой стараться язык не поддерживать. Повторить 4-5 раз.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Блин мы ели с наслажденьем –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Перепачкались вареньем.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Чтоб варенье с губ убрать, 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Ротик нужно облизать.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8" name="Picture 2" descr="C:\Documents and Settings\Admin\Рабочий стол\Новая папка\DSCF227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98" y="4214818"/>
            <a:ext cx="2786082" cy="2428892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9" name="Picture 3" descr="C:\Documents and Settings\Admin\Рабочий стол\Новая папка\DSCF2276.jpg"/>
          <p:cNvPicPr>
            <a:picLocks noChangeAspect="1" noChangeArrowheads="1"/>
          </p:cNvPicPr>
          <p:nvPr/>
        </p:nvPicPr>
        <p:blipFill>
          <a:blip r:embed="rId4" cstate="screen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321503" y="3607595"/>
            <a:ext cx="3714776" cy="2357454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Highlander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Highlander\Desktop\IMG_20171030_17183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332656"/>
            <a:ext cx="3342518" cy="250688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Highlander\Desktop\IMG_20171030_17182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952836"/>
            <a:ext cx="3360373" cy="252028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Highlander\Desktop\IMG_20171030_172038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3356992"/>
            <a:ext cx="3444057" cy="226108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50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ighlander\Desktop\oboi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1833563"/>
            <a:ext cx="76327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145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ighlander\Desktop\raduga_28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683568" y="612840"/>
            <a:ext cx="6840760" cy="18800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FF0000"/>
                </a:solidFill>
                <a:ea typeface="+mj-ea"/>
                <a:cs typeface="+mj-cs"/>
              </a:rPr>
              <a:t>Язык</a:t>
            </a:r>
            <a:r>
              <a:rPr lang="ru-RU" sz="3200" dirty="0">
                <a:solidFill>
                  <a:srgbClr val="002060"/>
                </a:solidFill>
                <a:ea typeface="+mj-ea"/>
                <a:cs typeface="+mj-cs"/>
              </a:rPr>
              <a:t>– главная мышца органов речи. И для него, как и для всякой мышцы, гимнастика просто необходима.</a:t>
            </a:r>
            <a:endParaRPr lang="ru-RU" dirty="0"/>
          </a:p>
        </p:txBody>
      </p:sp>
      <p:pic>
        <p:nvPicPr>
          <p:cNvPr id="5" name="Picture 2" descr="C:\Users\Highlander\Desktop\фото\IMG_20161123_11513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3461504"/>
            <a:ext cx="4107312" cy="194421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3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ighlander\Desktop\13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02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2132856"/>
            <a:ext cx="691276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B050"/>
                </a:solidFill>
                <a:latin typeface="Monotype Corsiva" pitchFamily="66" charset="0"/>
              </a:rPr>
              <a:t>Артикуляционная гимнастика - </a:t>
            </a:r>
            <a:r>
              <a:rPr lang="ru-RU" sz="3200" i="1" dirty="0">
                <a:solidFill>
                  <a:srgbClr val="002060"/>
                </a:solidFill>
              </a:rPr>
              <a:t>это совокупность специальных упражнений, направленных на укрепление мышц речевого аппарата, развитие силы, подвижности и дифференциальных движений органов, принимающих участие в речи.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2773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ighlander\Desktop\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0040" cy="68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1268760"/>
            <a:ext cx="61024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Цель: 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выработка полноценных движений и определённых положений органов </a:t>
            </a:r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</a:rPr>
              <a:t>речедвигательного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 аппарата, умение синтезировать простые движения в сложные, что особенно необходимо для правильного произнесения звуков родного языка.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3962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Мои документы\для оформления тит. листов рамочки\картинки для оформления\Картинки\0_c2_c563d0de_XL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8940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Причины, по которым необходимо заниматься артикуляционной гимнастикой.</a:t>
            </a: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- </a:t>
            </a:r>
            <a:r>
              <a:rPr lang="ru-RU" sz="2800" dirty="0" smtClean="0">
                <a:solidFill>
                  <a:srgbClr val="002060"/>
                </a:solidFill>
              </a:rPr>
              <a:t>благодаря своевременным занятиям артикуляционной гимнастикой и упражнениями по развитию речевого слуха, дети могут научиться говорить чисто и правильно;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- дети со сложными нарушениями звукопроизношения смогут быстро преодолеть свои речевые дефекты и укрепить мышцы речевого аппарата;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-  артикуляционная гимнастика полезна детям с правильным, но вялым звукопроизношением;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- занятия позволяют детям и взрослым научиться говорить правильно, чётко и красиво. </a:t>
            </a: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8" name="Picture 2" descr="C:\Documents and Settings\Admin\Мои документы\для оформления тит. листов рамочки\картинки для оформления\иконки\balloonp00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96752">
            <a:off x="664864" y="4725030"/>
            <a:ext cx="1800138" cy="1915621"/>
          </a:xfrm>
          <a:prstGeom prst="rect">
            <a:avLst/>
          </a:prstGeom>
          <a:noFill/>
        </p:spPr>
      </p:pic>
      <p:pic>
        <p:nvPicPr>
          <p:cNvPr id="9" name="Picture 2" descr="C:\Documents and Settings\Admin\Мои документы\для оформления тит. листов рамочки\картинки для оформления\иконки\balloonp00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96752">
            <a:off x="6737093" y="4725029"/>
            <a:ext cx="1800138" cy="1915621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ighlander\Desktop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971600" y="332656"/>
            <a:ext cx="7848872" cy="120243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Monotype Corsiva" pitchFamily="66" charset="0"/>
                <a:ea typeface="+mj-ea"/>
                <a:cs typeface="+mj-cs"/>
              </a:rPr>
              <a:t>Рекомендации по проведению артикуляционной гимнастики:</a:t>
            </a:r>
            <a:br>
              <a:rPr lang="ru-RU" sz="3600" b="1" dirty="0">
                <a:solidFill>
                  <a:srgbClr val="7030A0"/>
                </a:solidFill>
                <a:latin typeface="Monotype Corsiva" pitchFamily="66" charset="0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71600" y="1916832"/>
            <a:ext cx="7848872" cy="424847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Проводить артикуляционную гимнастику ежедневно, 3-4 раза в день по 3-5 минут. Каждое упражнение выполнять по 5-7 раз.</a:t>
            </a:r>
          </a:p>
          <a:p>
            <a:pPr>
              <a:buFont typeface="Wingdings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отборе упражнений для артикуляционной гимнастики соблюдать определённую последовательность, идти от простых к сложным. Проводить эмоционально, в игровой форме.</a:t>
            </a:r>
          </a:p>
          <a:p>
            <a:pPr>
              <a:buFont typeface="Wingdings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Артикуляционную гимнастику выполнять сидя, т.к. в таком положении у ребёнка прямая спина, тело не напряжено, руки и ноги находятся в спокойном положении.</a:t>
            </a:r>
          </a:p>
          <a:p>
            <a:pPr>
              <a:buFont typeface="Wingdings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Ребёнок должен хорошо видеть лицо взрослого, а также своё лицо, чтобы самостоятельно контролировать правильность выполнения упражнений. Поэтому ребенок и взрослый во время проведения артикуляционной гимнастики должны находиться перед настенным зеркалом.</a:t>
            </a:r>
          </a:p>
        </p:txBody>
      </p:sp>
    </p:spTree>
    <p:extLst>
      <p:ext uri="{BB962C8B-B14F-4D97-AF65-F5344CB8AC3E}">
        <p14:creationId xmlns:p14="http://schemas.microsoft.com/office/powerpoint/2010/main" val="41535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подложки\0_c571a_9f5368e2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74638"/>
            <a:ext cx="6929486" cy="6583362"/>
          </a:xfrm>
        </p:spPr>
        <p:txBody>
          <a:bodyPr>
            <a:normAutofit/>
          </a:bodyPr>
          <a:lstStyle/>
          <a:p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2" descr="C:\Users\Дом\Desktop\filtr-iz-neskolkix-sloev-obychnoj-vaty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235817" cy="2311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Дом\Desktop\sm_full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212976"/>
            <a:ext cx="2071348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Дом\Desktop\CPWMXa2H_t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1916832"/>
            <a:ext cx="2376264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C:\Users\Дом\Desktop\images_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476672"/>
            <a:ext cx="2619375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C:\Users\Дом\Desktop\tKqAwNtQba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4077072"/>
            <a:ext cx="3413805" cy="2558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Admin\Мои документы\для оформления тит. листов рамочки\картинки для оформления\картинки и рамочки 2\фотошоп рамки\08090512_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564360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ЛЯГУШКА ИЛИ УЛЫБКА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Описание упражнения: </a:t>
            </a:r>
            <a:r>
              <a:rPr lang="ru-RU" sz="3200" dirty="0" smtClean="0">
                <a:solidFill>
                  <a:srgbClr val="002060"/>
                </a:solidFill>
              </a:rPr>
              <a:t>улыбнуться, показать сомкнутые зубки. Удерживать губы в таком положении до счёта «пять», затем вернуть губы в исходное положение. Повторить 3-4 раза.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Подражаем мы лягушкам: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Тянем губы прямо к ушкам.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Вы сейчас тяните губки –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Я увижу ваши зубки.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Мы потянем – перестанем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И нисколько не устанем.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9" name="Picture 3" descr="C:\Documents and Settings\Admin\Рабочий стол\Новая папка\DSCF2257.jpg"/>
          <p:cNvPicPr>
            <a:picLocks noChangeAspect="1" noChangeArrowheads="1"/>
          </p:cNvPicPr>
          <p:nvPr/>
        </p:nvPicPr>
        <p:blipFill>
          <a:blip r:embed="rId3" cstate="screen">
            <a:lum bright="-3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42844" y="3929065"/>
            <a:ext cx="2714644" cy="2714644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10" name="Picture 2" descr="C:\Documents and Settings\Admin\Рабочий стол\Новая папка\DSCF2259.jpg"/>
          <p:cNvPicPr>
            <a:picLocks noChangeAspect="1" noChangeArrowheads="1"/>
          </p:cNvPicPr>
          <p:nvPr/>
        </p:nvPicPr>
        <p:blipFill>
          <a:blip r:embed="rId4" cstate="screen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12" y="4429132"/>
            <a:ext cx="2500330" cy="2143140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229</Words>
  <Application>Microsoft Office PowerPoint</Application>
  <PresentationFormat>Экран (4:3)</PresentationFormat>
  <Paragraphs>22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Причины, по которым необходимо заниматься артикуляционной гимнастикой. - благодаря своевременным занятиям артикуляционной гимнастикой и упражнениями по развитию речевого слуха, дети могут научиться говорить чисто и правильно; - дети со сложными нарушениями звукопроизношения смогут быстро преодолеть свои речевые дефекты и укрепить мышцы речевого аппарата; -  артикуляционная гимнастика полезна детям с правильным, но вялым звукопроизношением; - занятия позволяют детям и взрослым научиться говорить правильно, чётко и красиво.  </vt:lpstr>
      <vt:lpstr>Презентация PowerPoint</vt:lpstr>
      <vt:lpstr>Презентация PowerPoint</vt:lpstr>
      <vt:lpstr>ЛЯГУШКА ИЛИ УЛЫБКА Описание упражнения: улыбнуться, показать сомкнутые зубки. Удерживать губы в таком положении до счёта «пять», затем вернуть губы в исходное положение. Повторить 3-4 раза. Подражаем мы лягушкам: Тянем губы прямо к ушкам. Вы сейчас тяните губки – Я увижу ваши зубки. Мы потянем – перестанем И нисколько не устанем.  </vt:lpstr>
      <vt:lpstr>СЛОН ИЛИ ТРУБОЧКА Описание упражнения: сомкнутые губы вытянуть вперёд и удерживать до счёта «пять» (потом до счёта «десять»), вернуться в исходное положение.  Буду подражать слону! Губы хоботом тяну. А теперь их отпускаю И на место возвращаю.</vt:lpstr>
      <vt:lpstr>РАСЧЁСКА Описание упражнения: улыбнуться, закусить язык зубами. «Протаскивать» язык между зубами вперёд-назад, как бы «причёсывая» его.  С волосами я дружу, Их в порядок привожу.  Благодарна мне причёска А зовут меня … (расчёска).</vt:lpstr>
      <vt:lpstr>Накажу непослушный язычок На губу язык клади,  Пя-пя-пя произноси,  Мышцы расслабляются… Лопатка получается Ты под счёт ее держи… До пяти.. До десяти…</vt:lpstr>
      <vt:lpstr>ЛОПАТОЧКА Рот  открыт, широкий расслабленный язык лежит на нижней губе. Язык лопаткой положи И спокойно подержи. Язык надо расслаблять и под счёт его держать: Раз, два, три, четыре, пять! Язык можно убирать</vt:lpstr>
      <vt:lpstr>Чашечка Рот широко открыт. Передний и боковой края широкого языка подняты, но не касаются зубов. Язык широкий положи, его края приподними- Получилась пиала, почти круглая она</vt:lpstr>
      <vt:lpstr>ЧАСИКИ Описание упражнения: улыбнуться, открыт рот. Тянуться языком попеременно то к левому углу рта, то к правому. Повторить 5-10 раз. Тик – так, тик – так. Язычок катался так, словно маятник часов. Ты в часы играть готов? </vt:lpstr>
      <vt:lpstr>КАЧЕЛИ Описание упражнения: улыбнуться, открыть широко рот, на счёт «раз» – опустить кончик языка за нижние зубы, на счёт «два» – поднять язык за верхние зубы. Повторить 4-5 раз. Сели дети на качели И взлетели выше ели.  Даже солнышка коснулись, А потом назад вернулись. </vt:lpstr>
      <vt:lpstr>ЛОШАДКА Присосать язык к нёбу, щелкнуть языком. Цокать медленно и сильно, тянуть подъязычную связку. Я лошадка Серый Бок! Цок-цок-цок. Я копытцем постучу! Цок-цок-цок. Если хочешь – прокачу!  Цок-цок-цок!</vt:lpstr>
      <vt:lpstr>ВКУСНОЕ ВАРЕНЬЕ Описание упражнения: улыбнуться, открыть рот, облизать языком верхнюю, а затем нижнюю губу по кругу. Выполнять в одну, а затем в другую сторону. Повторить 4-5 раз.  Улыбнуться, открыть рот, не закрывая рот, облизать языком верхнюю губу, нижней губой стараться язык не поддерживать. Повторить 4-5 раз. Блин мы ели с наслажденьем – Перепачкались вареньем. Чтоб варенье с губ убрать,  Ротик нужно облизать.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АРТИКУЛЯЦИОННАЯ ГИМНАСТИКА</dc:title>
  <dc:creator>Дом</dc:creator>
  <cp:lastModifiedBy>home</cp:lastModifiedBy>
  <cp:revision>101</cp:revision>
  <dcterms:modified xsi:type="dcterms:W3CDTF">2020-02-06T16:57:54Z</dcterms:modified>
</cp:coreProperties>
</file>