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59" r:id="rId6"/>
    <p:sldId id="265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6" r:id="rId19"/>
    <p:sldId id="278" r:id="rId20"/>
    <p:sldId id="279" r:id="rId21"/>
    <p:sldId id="280" r:id="rId22"/>
    <p:sldId id="282" r:id="rId23"/>
    <p:sldId id="284" r:id="rId24"/>
    <p:sldId id="286" r:id="rId25"/>
    <p:sldId id="287" r:id="rId26"/>
    <p:sldId id="273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7" y="5929330"/>
            <a:ext cx="8458200" cy="714380"/>
          </a:xfrm>
        </p:spPr>
        <p:txBody>
          <a:bodyPr>
            <a:noAutofit/>
          </a:bodyPr>
          <a:lstStyle/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b="1" dirty="0" smtClean="0">
              <a:solidFill>
                <a:srgbClr val="002060"/>
              </a:solidFill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Семинар-практикум                                  для воспитателей: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«Развитие фонематического слуха и воздушной струи  у детей дошкольного возраста через игры и                    игровые упражнения».          </a:t>
            </a:r>
          </a:p>
          <a:p>
            <a:pPr algn="r"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lvl="0"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lvl="0" algn="r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Шайхавова Ф.Б.</a:t>
            </a:r>
          </a:p>
          <a:p>
            <a:pPr algn="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14282" y="214290"/>
            <a:ext cx="8458200" cy="150019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00100" y="4024320"/>
            <a:ext cx="8458200" cy="150019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ds2.tav.obr55.ru/files/2012/11/2991_html_m1d1652f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256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kinhelp.ru/wp-content/uploads/2015/02/golos-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42852"/>
            <a:ext cx="35004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Какой звук чаще всего слышим?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       Воспитатель произносит стихотворение,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а дети хором называют звук, который они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чаще всего слышали.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У Сени и Сани в сетях сом с усами.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Гусь </a:t>
            </a:r>
            <a:r>
              <a:rPr lang="ru-RU" dirty="0" err="1" smtClean="0">
                <a:solidFill>
                  <a:srgbClr val="002060"/>
                </a:solidFill>
              </a:rPr>
              <a:t>Гога</a:t>
            </a:r>
            <a:r>
              <a:rPr lang="ru-RU" dirty="0" smtClean="0">
                <a:solidFill>
                  <a:srgbClr val="002060"/>
                </a:solidFill>
              </a:rPr>
              <a:t> и гусь Гага , друг без друга ни шага.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Белый снег, белый мел, белый заяц тоже бел.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Ученик учил уроки , у него в чернилах щеки.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Поймай звук!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       Воспитатель показывает картинку и называет её. Дети хлопают в ладоши, если слышат в названии изучаемый звук.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dorovia.net.ua/wp-content/uploads/ec8160933548ecdb4fe1427188d1c355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5072050"/>
            <a:ext cx="32861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35798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Различение высоты, силы, тембра голоса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 материале одинаковых звуков, слов, фраз</a:t>
            </a:r>
            <a:r>
              <a:rPr lang="ru-RU" b="1" i="1" dirty="0" smtClean="0"/>
              <a:t>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800" dirty="0" smtClean="0">
                <a:solidFill>
                  <a:srgbClr val="002060"/>
                </a:solidFill>
              </a:rPr>
              <a:t>Сама формулировка раскрывает сущность работы на этом этапе.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      На протяжении данного этапа дошкольников  учат  различать     высоту, силу и тембр голоса, ориентируясь на одни и те же звуки, звукосочетания и слова.</a:t>
            </a:r>
          </a:p>
          <a:p>
            <a:pPr>
              <a:buFont typeface="Wingdings" pitchFamily="2" charset="2"/>
              <a:buChar char="Ø"/>
            </a:pPr>
            <a:r>
              <a:rPr lang="ru-RU" sz="3800" b="1" u="sng" dirty="0" smtClean="0">
                <a:solidFill>
                  <a:srgbClr val="002060"/>
                </a:solidFill>
              </a:rPr>
              <a:t>Игра «Три медведя»</a:t>
            </a:r>
            <a:endParaRPr lang="ru-RU" sz="3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        Перед детьми выставляются три медведя – большой, средний и маленький. Затем рассказывается   детям сказка «Три медведя» - в сокращенном варианте.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Произносятся соответствующие реплики то: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Очень низким голосом;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Средним по высоте;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Высоким голосом.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Дети угадывают медведей.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- Кто сидел на моем стуле и сдвинул его с места?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- Кто брал мою ложку и сдвинул ее с места?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- Кто трогал мою чашку и ел из нее суп?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- Кто ложился на мою постель и помял ее? И т.д.</a:t>
            </a:r>
          </a:p>
          <a:p>
            <a:pPr>
              <a:buNone/>
            </a:pPr>
            <a:endParaRPr lang="ru-RU" sz="3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Взрослый предлагает ребёнку определить далеко или близко находится звучащий объект, а затем воспроизвести  </a:t>
            </a:r>
            <a:r>
              <a:rPr lang="ru-RU" sz="3800" dirty="0" err="1" smtClean="0">
                <a:solidFill>
                  <a:srgbClr val="002060"/>
                </a:solidFill>
              </a:rPr>
              <a:t>звукокомплексы</a:t>
            </a:r>
            <a:r>
              <a:rPr lang="ru-RU" sz="3800" dirty="0" smtClean="0">
                <a:solidFill>
                  <a:srgbClr val="002060"/>
                </a:solidFill>
              </a:rPr>
              <a:t> различным по силе голосом (громко, тихо).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 Дети кричат АУ (громко, тихо)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 Кошка мяукает МЯУ (громко , тихо)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Лягушка квакает КВА (громко, тихо)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    На примере следующего упражнения можно проследить, как один и тот же звук можно произносить с изменением и эмоциональной окраски.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А- плачет, кричит девочка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А- показывают горло врачу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– поёт певица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-  качаем малыша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– девочка укололась  иголкой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О- удивилась мама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О- стонет бабушка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О- поёт певица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 – потягивается папа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О- кричит охотник в лесу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Ещё одно упражнение, направлено  на изменение </a:t>
            </a:r>
            <a:r>
              <a:rPr lang="ru-RU" b="1" dirty="0" err="1" smtClean="0">
                <a:solidFill>
                  <a:srgbClr val="002060"/>
                </a:solidFill>
              </a:rPr>
              <a:t>звукокомплекса</a:t>
            </a:r>
            <a:r>
              <a:rPr lang="ru-RU" b="1" dirty="0" smtClean="0">
                <a:solidFill>
                  <a:srgbClr val="002060"/>
                </a:solidFill>
              </a:rPr>
              <a:t> по высоте и силе.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Ребёнку предлагается произнести МЯУ: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Громко( как будто кот  сидит рядом и просит есть)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Тихо ( кот за дверью)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Высоким голосом ( маленький котёнок)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Низким голосом ( старый кот)</a:t>
            </a:r>
          </a:p>
        </p:txBody>
      </p:sp>
      <p:pic>
        <p:nvPicPr>
          <p:cNvPr id="5" name="Рисунок 4" descr="http://kyzyl36.tuvasadik.ru/files/2014/11/ba84ec8f2498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000108"/>
            <a:ext cx="37488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85794"/>
            <a:ext cx="8686800" cy="529433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Дифференциация слогов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Ребёнок уже подготовлен к тому, чтобы учиться различать слоги.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Самые лёгкие для произнесения звуки: [Ф] [В] [П] [Б] [М]. Поэтому    и   начинать различать слоги лучше с элементарных комбинаций включающих именно эти звуки.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Сюда можно отнести  следующие упражнения  :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Воспроизведение слогового ряда со сменой ударного слога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та-та-та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                  па-па-па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                      </a:t>
            </a:r>
            <a:r>
              <a:rPr lang="ru-RU" dirty="0" err="1" smtClean="0">
                <a:solidFill>
                  <a:srgbClr val="002060"/>
                </a:solidFill>
              </a:rPr>
              <a:t>ка-ка-ка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та-та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-та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па-па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-па                       </a:t>
            </a:r>
            <a:r>
              <a:rPr lang="ru-RU" dirty="0" err="1" smtClean="0">
                <a:solidFill>
                  <a:srgbClr val="002060"/>
                </a:solidFill>
              </a:rPr>
              <a:t>ка-ка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ка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та-та</a:t>
            </a:r>
            <a:r>
              <a:rPr lang="ru-RU" dirty="0" smtClean="0">
                <a:solidFill>
                  <a:srgbClr val="002060"/>
                </a:solidFill>
              </a:rPr>
              <a:t>                  па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па-па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   </a:t>
            </a:r>
            <a:r>
              <a:rPr lang="ru-RU" dirty="0" err="1" smtClean="0">
                <a:solidFill>
                  <a:srgbClr val="002060"/>
                </a:solidFill>
              </a:rPr>
              <a:t>ка</a:t>
            </a:r>
            <a:r>
              <a:rPr lang="ru-RU" baseline="30000" dirty="0" smtClean="0">
                <a:solidFill>
                  <a:srgbClr val="002060"/>
                </a:solidFill>
              </a:rPr>
              <a:t>/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ка-ка</a:t>
            </a:r>
            <a:r>
              <a:rPr lang="ru-RU" dirty="0" smtClean="0">
                <a:solidFill>
                  <a:srgbClr val="002060"/>
                </a:solidFill>
              </a:rPr>
              <a:t>    и т..</a:t>
            </a:r>
            <a:r>
              <a:rPr lang="ru-RU" dirty="0" err="1" smtClean="0">
                <a:solidFill>
                  <a:srgbClr val="002060"/>
                </a:solidFill>
              </a:rPr>
              <a:t>д</a:t>
            </a:r>
            <a:endParaRPr lang="ru-RU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Воспроизведение слоговых сочетаний с общим согласным  и разными гласными звуками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та-то-ту</a:t>
            </a:r>
            <a:r>
              <a:rPr lang="ru-RU" dirty="0" smtClean="0">
                <a:solidFill>
                  <a:srgbClr val="002060"/>
                </a:solidFill>
              </a:rPr>
              <a:t>           </a:t>
            </a:r>
            <a:r>
              <a:rPr lang="ru-RU" dirty="0" err="1" smtClean="0">
                <a:solidFill>
                  <a:srgbClr val="002060"/>
                </a:solidFill>
              </a:rPr>
              <a:t>во-вы-ву</a:t>
            </a:r>
            <a:r>
              <a:rPr lang="ru-RU" dirty="0" smtClean="0">
                <a:solidFill>
                  <a:srgbClr val="002060"/>
                </a:solidFill>
              </a:rPr>
              <a:t>                     </a:t>
            </a:r>
            <a:r>
              <a:rPr lang="ru-RU" dirty="0" err="1" smtClean="0">
                <a:solidFill>
                  <a:srgbClr val="002060"/>
                </a:solidFill>
              </a:rPr>
              <a:t>бо-ба-бы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ты-та-то</a:t>
            </a:r>
            <a:r>
              <a:rPr lang="ru-RU" dirty="0" smtClean="0">
                <a:solidFill>
                  <a:srgbClr val="002060"/>
                </a:solidFill>
              </a:rPr>
              <a:t>          </a:t>
            </a:r>
            <a:r>
              <a:rPr lang="ru-RU" dirty="0" err="1" smtClean="0">
                <a:solidFill>
                  <a:srgbClr val="002060"/>
                </a:solidFill>
              </a:rPr>
              <a:t>но-ну-на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па-по-пы</a:t>
            </a:r>
            <a:r>
              <a:rPr lang="ru-RU" dirty="0" smtClean="0">
                <a:solidFill>
                  <a:srgbClr val="002060"/>
                </a:solidFill>
              </a:rPr>
              <a:t>   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ortocenter.com.ua/wp-content/uploads/2016/03/zaderzhka-rechevogo-razvitiya-soveti-vracha-233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429132"/>
            <a:ext cx="317250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           </a:t>
            </a:r>
            <a:r>
              <a:rPr lang="ru-RU" b="1" dirty="0" smtClean="0">
                <a:solidFill>
                  <a:srgbClr val="002060"/>
                </a:solidFill>
              </a:rPr>
              <a:t>Воспроизведение слоговых сочетаний с общим гласным и разными согласными звуками: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ка-та-па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па-ка-та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ка-на-па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ка-фа-ха</a:t>
            </a:r>
            <a:r>
              <a:rPr lang="ru-RU" dirty="0" smtClean="0">
                <a:solidFill>
                  <a:srgbClr val="002060"/>
                </a:solidFill>
              </a:rPr>
              <a:t>   и т.д.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Воспроизведение слоговых сочетаний с согласными звуками,      различающимися по глухости – звонкости, по твёрдости- мягкости: </a:t>
            </a: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По 2 слога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па-ба</a:t>
            </a:r>
            <a:r>
              <a:rPr lang="ru-RU" dirty="0" smtClean="0">
                <a:solidFill>
                  <a:srgbClr val="002060"/>
                </a:solidFill>
              </a:rPr>
              <a:t>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ва-фа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та-да</a:t>
            </a:r>
            <a:r>
              <a:rPr lang="ru-RU" dirty="0" smtClean="0">
                <a:solidFill>
                  <a:srgbClr val="002060"/>
                </a:solidFill>
              </a:rPr>
              <a:t>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ка-га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По 3 слога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па-ба-па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ка-га-ка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ба-па-ба</a:t>
            </a:r>
            <a:r>
              <a:rPr lang="ru-RU" dirty="0" smtClean="0">
                <a:solidFill>
                  <a:srgbClr val="002060"/>
                </a:solidFill>
              </a:rPr>
              <a:t>                    </a:t>
            </a:r>
            <a:r>
              <a:rPr lang="ru-RU" dirty="0" err="1" smtClean="0">
                <a:solidFill>
                  <a:srgbClr val="002060"/>
                </a:solidFill>
              </a:rPr>
              <a:t>га-ка-га</a:t>
            </a:r>
            <a:r>
              <a:rPr lang="ru-RU" dirty="0" smtClean="0">
                <a:solidFill>
                  <a:srgbClr val="002060"/>
                </a:solidFill>
              </a:rPr>
              <a:t>   и т.д.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b="1" dirty="0" smtClean="0">
                <a:solidFill>
                  <a:srgbClr val="002060"/>
                </a:solidFill>
              </a:rPr>
              <a:t>Ряд упражнений способствует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преодолению нарушений слоговой структуры: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Например:  «Какой слог лишний»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Па-па-</a:t>
            </a:r>
            <a:r>
              <a:rPr lang="ru-RU" u="sng" dirty="0" err="1" smtClean="0">
                <a:solidFill>
                  <a:srgbClr val="002060"/>
                </a:solidFill>
              </a:rPr>
              <a:t>ба</a:t>
            </a:r>
            <a:r>
              <a:rPr lang="ru-RU" dirty="0" err="1" smtClean="0">
                <a:solidFill>
                  <a:srgbClr val="002060"/>
                </a:solidFill>
              </a:rPr>
              <a:t>-па</a:t>
            </a:r>
            <a:r>
              <a:rPr lang="ru-RU" dirty="0" smtClean="0">
                <a:solidFill>
                  <a:srgbClr val="002060"/>
                </a:solidFill>
              </a:rPr>
              <a:t>            </a:t>
            </a:r>
            <a:r>
              <a:rPr lang="ru-RU" u="sng" dirty="0" smtClean="0">
                <a:solidFill>
                  <a:srgbClr val="002060"/>
                </a:solidFill>
              </a:rPr>
              <a:t>Мя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ма-ма-ма</a:t>
            </a:r>
            <a:r>
              <a:rPr lang="ru-RU" dirty="0" smtClean="0">
                <a:solidFill>
                  <a:srgbClr val="002060"/>
                </a:solidFill>
              </a:rPr>
              <a:t>                  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err="1" smtClean="0">
                <a:solidFill>
                  <a:srgbClr val="002060"/>
                </a:solidFill>
              </a:rPr>
              <a:t>Ко-ко-</a:t>
            </a:r>
            <a:r>
              <a:rPr lang="ru-RU" u="sng" dirty="0" err="1" smtClean="0">
                <a:solidFill>
                  <a:srgbClr val="002060"/>
                </a:solidFill>
              </a:rPr>
              <a:t>го</a:t>
            </a:r>
            <a:r>
              <a:rPr lang="ru-RU" u="sng" dirty="0" smtClean="0">
                <a:solidFill>
                  <a:srgbClr val="002060"/>
                </a:solidFill>
              </a:rPr>
              <a:t>-</a:t>
            </a:r>
            <a:r>
              <a:rPr lang="ru-RU" dirty="0" smtClean="0">
                <a:solidFill>
                  <a:srgbClr val="002060"/>
                </a:solidFill>
              </a:rPr>
              <a:t> ко           </a:t>
            </a:r>
            <a:r>
              <a:rPr lang="ru-RU" dirty="0" err="1" smtClean="0">
                <a:solidFill>
                  <a:srgbClr val="002060"/>
                </a:solidFill>
              </a:rPr>
              <a:t>Са-са-</a:t>
            </a:r>
            <a:r>
              <a:rPr lang="ru-RU" u="sng" dirty="0" err="1" smtClean="0">
                <a:solidFill>
                  <a:srgbClr val="002060"/>
                </a:solidFill>
              </a:rPr>
              <a:t>ша-</a:t>
            </a:r>
            <a:r>
              <a:rPr lang="ru-RU" dirty="0" err="1" smtClean="0">
                <a:solidFill>
                  <a:srgbClr val="002060"/>
                </a:solidFill>
              </a:rPr>
              <a:t>са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heaclub.ru/images/heaclub/2016/02/99-679505463501987290679326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357430"/>
            <a:ext cx="30765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upon.tomsk.ru/general/upload/Kotofey/11380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714884"/>
            <a:ext cx="3071802" cy="16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472486" cy="635798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>
                <a:solidFill>
                  <a:srgbClr val="002060"/>
                </a:solidFill>
              </a:rPr>
              <a:t>Игра «Поймай звук» (на примере [М])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Педагог  произносит разные звуки,  слоги, слова, ребёнок  внимательно слушает. Как только ребёнок услышит  [М], слог со [М], или слово со [М] он должен выделить его хлопком.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Примерный ряд звуков:[А] [С] [М] [Д] [М]  [ К] [С] [М]…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Примерный ряд слогов: АП,ОМ,УП,НУ,ВУ,МА,МУ, МЫ…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Примерный ряд слов: САД, НОС, МАК, КОТ…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На таком разнообразии игровых дидактических приемов постоянно поддерживается интерес детей в процессе формирования фонематического восприятия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Последовательная, поэтапная  выстроенная в систему  работа позволяет перейти к наиболее важному  завершающему этапу  формирования фонематического восприятия  «Развитие навыков элементарного звукового анализа и синтеза».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Речезвуковой анализ подготовит дошкольника к правильному письму, в свою очередь синтез,  т.е. объединение звуков в слоги и слова,  будет способствовать  успешному усвоению грамотного чтения.</a:t>
            </a:r>
          </a:p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</a:t>
            </a:r>
          </a:p>
          <a:p>
            <a:pPr algn="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 Итак, </a:t>
            </a:r>
            <a:r>
              <a:rPr lang="ru-RU" sz="3800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</a:p>
          <a:p>
            <a:pPr algn="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фонематического слуха – главное условие    </a:t>
            </a:r>
          </a:p>
          <a:p>
            <a:pPr algn="r">
              <a:buNone/>
            </a:pPr>
            <a:r>
              <a:rPr lang="ru-RU" sz="3800" dirty="0" smtClean="0">
                <a:solidFill>
                  <a:srgbClr val="FF0000"/>
                </a:solidFill>
              </a:rPr>
              <a:t>успешного  обучения   грамоте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Дыхание – 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залог красивой речи!</a:t>
            </a:r>
          </a:p>
          <a:p>
            <a:pPr algn="ctr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files.ctctcdn.com/520aa58f101/30b2446a-b423-4a8b-9cae-ad59ff02ab4e.jpg?a=11245886057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297483" cy="33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Игры и упражнения на развитие речевого дыхания у дошкольников</a:t>
            </a:r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</a:rPr>
              <a:t>Цель дыхательных упражнений</a:t>
            </a:r>
            <a:r>
              <a:rPr lang="ru-RU" dirty="0" smtClean="0">
                <a:solidFill>
                  <a:srgbClr val="002060"/>
                </a:solidFill>
              </a:rPr>
              <a:t> – увеличить объем дыхания, нормализовать его ритм, выработать плавный, цельный выдох.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Дыхательная система является энергетической базой для устной речи. Регулярные занятия дыхательной гимнастикой способствуют воспитанию правильного речевого дыхания с удлиненным постепенным выдохом, что позволяет получить запас воздуха для произнесения различных по длине отрезков речи. Хорошо поставленное речевое дыхание обеспечивает ясную дикцию и четкое произношение звуков.   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Дыхание – важнейший физиологический процесс.   Органы дыхания наряду с основной биологической функцией газообмена, осуществляют также голосообразовательную и артикуляторную функции.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obzorfoto.ru/photos/aHR0cDovL3BlZC1rb3BpbGthLnJ1L3VwbG9hZC9ibG9ncy81NzcyX2QzODU5MDE0ZDhmNjRlZjQyZDliODU1Nzk5MWVkMTQ0LmpwZy5qcGc=/artikulyatsionnaya-gimnastika-dlya-shipyashchi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40343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in-kiss.ru/resize/250/520/a/uploads/section/90d08ad10ef33d2b7ef7ed02d16398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256"/>
            <a:ext cx="340519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cdn5.imgbb.ru/user/175/1757355/201508/225bcd8952924ab3ff00a4d63e73998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686800" cy="5286412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«Речь – удивительное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сильное средство,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но нужно иметь много ума,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чтобы пользоваться им».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Г. Гегель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Речь – одна из важных линий развития ребенка. Она  тесна связана с интеллектуальным    развитием, оказывает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    огромную услугу в познании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</a:rPr>
              <a:t>    окружающего мира.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70C0"/>
                </a:solidFill>
              </a:rPr>
              <a:t>Неправильное дыхание –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одна из главнейших причин,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почему у детей развивается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шепелявость при разговоре.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Шепелявость- неправильное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произношение свистящих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(«</a:t>
            </a:r>
            <a:r>
              <a:rPr lang="ru-RU" dirty="0" err="1" smtClean="0">
                <a:solidFill>
                  <a:srgbClr val="0070C0"/>
                </a:solidFill>
              </a:rPr>
              <a:t>з</a:t>
            </a:r>
            <a:r>
              <a:rPr lang="ru-RU" dirty="0" smtClean="0">
                <a:solidFill>
                  <a:srgbClr val="0070C0"/>
                </a:solidFill>
              </a:rPr>
              <a:t>», «с», «</a:t>
            </a:r>
            <a:r>
              <a:rPr lang="ru-RU" dirty="0" err="1" smtClean="0">
                <a:solidFill>
                  <a:srgbClr val="0070C0"/>
                </a:solidFill>
              </a:rPr>
              <a:t>ц</a:t>
            </a:r>
            <a:r>
              <a:rPr lang="ru-RU" dirty="0" smtClean="0">
                <a:solidFill>
                  <a:srgbClr val="0070C0"/>
                </a:solidFill>
              </a:rPr>
              <a:t>»)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и шипящих («ж», «ч», «</a:t>
            </a:r>
            <a:r>
              <a:rPr lang="ru-RU" dirty="0" err="1" smtClean="0">
                <a:solidFill>
                  <a:srgbClr val="0070C0"/>
                </a:solidFill>
              </a:rPr>
              <a:t>ш</a:t>
            </a:r>
            <a:r>
              <a:rPr lang="ru-RU" dirty="0" smtClean="0">
                <a:solidFill>
                  <a:srgbClr val="0070C0"/>
                </a:solidFill>
              </a:rPr>
              <a:t>», «</a:t>
            </a:r>
            <a:r>
              <a:rPr lang="ru-RU" dirty="0" err="1" smtClean="0">
                <a:solidFill>
                  <a:srgbClr val="0070C0"/>
                </a:solidFill>
              </a:rPr>
              <a:t>щ</a:t>
            </a:r>
            <a:r>
              <a:rPr lang="ru-RU" dirty="0" smtClean="0">
                <a:solidFill>
                  <a:srgbClr val="0070C0"/>
                </a:solidFill>
              </a:rPr>
              <a:t>») звуков.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333v.ru/uploads/58/584d6b1067d0e77f9a9a031c627910f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513522"/>
            <a:ext cx="3409261" cy="234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4.photosight.ru/c96/4751544_large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66"/>
            <a:ext cx="3349928" cy="233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wierzyciele.pl/wp-content/uploads/2013/07/rockwool-ekologi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3246868" cy="21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686800" cy="4525963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002060"/>
                </a:solidFill>
              </a:rPr>
              <a:t>Правильное дыхание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очень важно для развития речи,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так как дыхательная система –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это энергетическая база для речевой системы.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Дыхание влияет на звукопроизношение, артикуляцию и развитие голоса. Дыхательные упражнения помогают выработать диафрагмальное дыхание, а также продолжительность, силу и правильное распределение выдоха. При правильном речевом дыхании ребёнок сможет верно произносить звуки, говорить громко, чётко, выразительно, плавно и соблюдать необходимые паузы.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razvitievradost.ru/wp-content/uploads/2016/03/dyhatelnye-igr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42852"/>
            <a:ext cx="2214578" cy="3335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6868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         Важным разделом логопедической работы является развитие дыхания и коррекция его нарушений.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Игровые упражнения направлены на: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Формирование целенаправленной воздушной струи.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Развитие силы воздушной струи.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Развитие дыхания, посредствам выработки воздушной струи и овладение артикуляцией определённых звуков.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Активизацию губных мышц.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ыхательная  гимнастика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7859" cy="132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686800" cy="5643602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sz="3400" b="1" dirty="0" smtClean="0">
                <a:solidFill>
                  <a:srgbClr val="FF0000"/>
                </a:solidFill>
              </a:rPr>
              <a:t>Игры на развитие воздушной струи </a:t>
            </a:r>
          </a:p>
          <a:p>
            <a:pPr fontAlgn="base">
              <a:buNone/>
            </a:pPr>
            <a:endParaRPr lang="ru-RU" dirty="0" smtClean="0"/>
          </a:p>
          <a:p>
            <a:pPr marL="514350" indent="-514350" fontAlgn="base"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Задуть свечку. </a:t>
            </a: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Подуть на одуванчик</a:t>
            </a: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Дуть через трубочку в мыльный раствор</a:t>
            </a: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Сдуть бумажку с трубочки</a:t>
            </a: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Игры со свистульками, которые продаются в наборах к дню рождения</a:t>
            </a:r>
          </a:p>
          <a:p>
            <a:pPr marL="514350" indent="-514350" fontAlgn="base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Дуть на вертушку. Чем дольше дуешь, тем дольше крутится.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Кто спрятался?  - картинка спрятана за тонкими полосками бумаги.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Ребенок дует на бумажную </a:t>
            </a:r>
            <a:r>
              <a:rPr lang="ru-RU" dirty="0" err="1" smtClean="0">
                <a:solidFill>
                  <a:srgbClr val="002060"/>
                </a:solidFill>
              </a:rPr>
              <a:t>бахраму</a:t>
            </a:r>
            <a:r>
              <a:rPr lang="ru-RU" dirty="0" smtClean="0">
                <a:solidFill>
                  <a:srgbClr val="002060"/>
                </a:solidFill>
              </a:rPr>
              <a:t>, чтобы понять,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что нарисовано на картинке.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Мыльный пузырек 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Духовые музыкальные инструменты: </a:t>
            </a:r>
          </a:p>
          <a:p>
            <a:pPr lvl="0">
              <a:buNone/>
            </a:pPr>
            <a:r>
              <a:rPr lang="ru-RU" dirty="0" smtClean="0">
                <a:solidFill>
                  <a:srgbClr val="002060"/>
                </a:solidFill>
              </a:rPr>
              <a:t>дудочки, свистульки, губные гармошки и  т. д.</a:t>
            </a:r>
          </a:p>
          <a:p>
            <a:pPr marL="514350" indent="-514350" fontAlgn="base">
              <a:buNone/>
            </a:pPr>
            <a:endParaRPr lang="ru-RU" dirty="0" smtClean="0"/>
          </a:p>
          <a:p>
            <a:pPr marL="514350" indent="-514350" fontAlgn="base">
              <a:buNone/>
            </a:pPr>
            <a:endParaRPr lang="ru-RU" dirty="0" smtClean="0"/>
          </a:p>
          <a:p>
            <a:pPr marL="514350" indent="-514350" fontAlgn="base">
              <a:buNone/>
            </a:pPr>
            <a:endParaRPr lang="ru-RU" dirty="0" smtClean="0"/>
          </a:p>
          <a:p>
            <a:pPr marL="514350" indent="-514350" fontAlgn="base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Дыхательная  гимнастика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343022" cy="207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ыхательная  гимнастика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4071942"/>
            <a:ext cx="179659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686800" cy="53578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       </a:t>
            </a:r>
          </a:p>
          <a:p>
            <a:pPr>
              <a:buNone/>
            </a:pPr>
            <a:r>
              <a:rPr lang="ru-RU" sz="8000" b="1" i="1" dirty="0" smtClean="0">
                <a:solidFill>
                  <a:srgbClr val="002060"/>
                </a:solidFill>
              </a:rPr>
              <a:t>         </a:t>
            </a:r>
            <a:r>
              <a:rPr lang="ru-RU" sz="8000" b="1" dirty="0" smtClean="0">
                <a:solidFill>
                  <a:srgbClr val="002060"/>
                </a:solidFill>
              </a:rPr>
              <a:t>Упражнение </a:t>
            </a:r>
            <a:r>
              <a:rPr lang="ru-RU" sz="8000" b="1" i="1" dirty="0" smtClean="0">
                <a:solidFill>
                  <a:srgbClr val="002060"/>
                </a:solidFill>
              </a:rPr>
              <a:t> «Чашка горячего чая».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Пособие на выработку  длительности  и плавности воздушной струи, на выработку направленной воздушной струи.</a:t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8000" dirty="0" smtClean="0">
                <a:solidFill>
                  <a:srgbClr val="002060"/>
                </a:solidFill>
              </a:rPr>
              <a:t>Инструкция: Нужно остудить горячий чай. Для этого нужно подуть на пар.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    Упражнение «Тучка»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Оборудование</a:t>
            </a:r>
            <a:r>
              <a:rPr lang="ru-RU" sz="8000" dirty="0" smtClean="0">
                <a:solidFill>
                  <a:srgbClr val="002060"/>
                </a:solidFill>
              </a:rPr>
              <a:t>: тучка с капельками дождя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Инструкция к проведению</a:t>
            </a:r>
            <a:r>
              <a:rPr lang="ru-RU" sz="8000" dirty="0" smtClean="0">
                <a:solidFill>
                  <a:srgbClr val="002060"/>
                </a:solidFill>
              </a:rPr>
              <a:t>: «Улыбнись. Покажи зубы. Приоткрой рот. Вытяни губы трубочкой. Подуй на капельки, чтобы пошел дождик».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Я тучка, тучка, тучка,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Я по небу лечу.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Большим дождем и ливнем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Я землю промочу!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/>
              <a:t> </a:t>
            </a: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 </a:t>
            </a: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 </a:t>
            </a:r>
            <a:endParaRPr lang="ru-RU" sz="7200" dirty="0" smtClean="0"/>
          </a:p>
          <a:p>
            <a:pPr>
              <a:buNone/>
            </a:pPr>
            <a:r>
              <a:rPr lang="ru-RU" sz="7200" b="1" dirty="0" smtClean="0"/>
              <a:t> </a:t>
            </a:r>
            <a:endParaRPr lang="ru-RU" sz="7200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7864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u="sng" dirty="0" smtClean="0">
                <a:solidFill>
                  <a:srgbClr val="002060"/>
                </a:solidFill>
              </a:rPr>
              <a:t>Упражнение  «Деревце»</a:t>
            </a:r>
            <a:r>
              <a:rPr lang="ru-RU" sz="8000" dirty="0" smtClean="0">
                <a:solidFill>
                  <a:srgbClr val="002060"/>
                </a:solidFill>
              </a:rPr>
              <a:t> (осень, лето)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Оборудование</a:t>
            </a:r>
            <a:r>
              <a:rPr lang="ru-RU" sz="8000" dirty="0" smtClean="0">
                <a:solidFill>
                  <a:srgbClr val="002060"/>
                </a:solidFill>
              </a:rPr>
              <a:t>: деревья с желтыми и зелеными листочками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Инструкция к проведению</a:t>
            </a:r>
            <a:r>
              <a:rPr lang="ru-RU" sz="8000" dirty="0" smtClean="0">
                <a:solidFill>
                  <a:srgbClr val="002060"/>
                </a:solidFill>
              </a:rPr>
              <a:t>: «Улыбнись. Покажи зубы. Приоткрой рот. Вытяни губы трубочкой. Представь, что подул ветерок и закачал листочки на дереве».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Дует ветер нам в лицо,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Закачалось деревцо.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Ветер тихо затихает,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Дворник листья подметает.</a:t>
            </a:r>
          </a:p>
          <a:p>
            <a:pPr>
              <a:buNone/>
            </a:pPr>
            <a:endParaRPr lang="ru-RU" sz="50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0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u="sng" dirty="0" smtClean="0">
                <a:solidFill>
                  <a:srgbClr val="002060"/>
                </a:solidFill>
              </a:rPr>
              <a:t>Упражнение «Прожорливые фрукты»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Оборудование</a:t>
            </a:r>
            <a:r>
              <a:rPr lang="ru-RU" sz="8000" dirty="0" smtClean="0">
                <a:solidFill>
                  <a:srgbClr val="002060"/>
                </a:solidFill>
              </a:rPr>
              <a:t>: заготовки-фрукты с отверстием-ртом, ватный (теннисный ) шарик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Цель</a:t>
            </a:r>
            <a:r>
              <a:rPr lang="ru-RU" sz="8000" dirty="0" smtClean="0">
                <a:solidFill>
                  <a:srgbClr val="002060"/>
                </a:solidFill>
              </a:rPr>
              <a:t>: развитие сильного плавного выдоха</a:t>
            </a:r>
          </a:p>
          <a:p>
            <a:pPr>
              <a:buNone/>
            </a:pPr>
            <a:r>
              <a:rPr lang="ru-RU" sz="8000" i="1" dirty="0" smtClean="0">
                <a:solidFill>
                  <a:srgbClr val="002060"/>
                </a:solidFill>
              </a:rPr>
              <a:t>Инструкция к проведению</a:t>
            </a:r>
            <a:r>
              <a:rPr lang="ru-RU" sz="8000" dirty="0" smtClean="0">
                <a:solidFill>
                  <a:srgbClr val="002060"/>
                </a:solidFill>
              </a:rPr>
              <a:t>: «Улыбнись. Положи широкий язык на нижнюю губу   и    плавно, со звуком «Ф» дуем на шарик. Воздушная струя должна быть узкая.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 </a:t>
            </a:r>
            <a:endParaRPr lang="ru-RU" sz="8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/>
              <a:t> </a:t>
            </a:r>
            <a:endParaRPr lang="ru-RU" sz="8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 Дыхательные упражнения полезны, а кроме того активирует внимание, воспитывают быстроту и точность реакции, развивают все виды памяти: слуховую, зрительную, двигательную.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   А так же: это здоровый организм, крепкий сон, правильная и красивая речь.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714621"/>
            <a:ext cx="8686800" cy="28575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Без правильного дыхания невозможна красивая,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плавная речь!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Следите за правильным дыханием детей!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domsemy.ru/images/sampledata/dyhatelnaya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57167"/>
            <a:ext cx="36673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      Фонематический слух –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основа правильной речи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rebenkoved.ru/wp-content/uploads/2016/08/fonematiceskii-slu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78595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latik.ru/flax/577/576803/576803_html_m4f832c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71943"/>
            <a:ext cx="371477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ytvoryandia.ru/wp-content/uploads/2016/07/sochinyat-mozhet-kazhdyy_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ar-baby.ru/upload/iblock/b45/b457d58892585284f6eaafb429869c23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4357686" cy="19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59293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Игры для развития  фонематического слуха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 «Выдели слово»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Предложите детям хлопать в ладоши (топать ногой, ударять по коленкам, поднимать руку вверх...) тогда, когда они услышат слова,              с заданным звуком.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  «Какой звук есть во всех словах?»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Взрослый произносит три-четыре слова, в каждом из которых есть один и тот же звук: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шуба, кошка, мышь-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спрашивает у ребенка,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какой звук есть во всех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этих словах.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://www.prozagadki.ru/uploads/posts/2010-02/1265958613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1881184" cy="13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1028/0008881f-4280baca/hello_html_m6b228663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071942"/>
            <a:ext cx="1507040" cy="138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iztrack.ru/qbiyjayni/zimnie-shuby-dlya-detey-kupit-1969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286388"/>
            <a:ext cx="1863409" cy="13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78647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300" b="1" dirty="0" smtClean="0">
                <a:solidFill>
                  <a:srgbClr val="002060"/>
                </a:solidFill>
              </a:rPr>
              <a:t>     Игра «Поймай звук»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</a:t>
            </a:r>
            <a:r>
              <a:rPr lang="ru-RU" sz="3800" dirty="0" smtClean="0">
                <a:solidFill>
                  <a:srgbClr val="002060"/>
                </a:solidFill>
              </a:rPr>
              <a:t>Взрослый произносит гласные 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звуки, а ребенок должен 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хлопнуть в ладоши,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услышав заданный звук.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sz="3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300" dirty="0" smtClean="0">
                <a:solidFill>
                  <a:srgbClr val="002060"/>
                </a:solidFill>
              </a:rPr>
              <a:t>  </a:t>
            </a:r>
            <a:r>
              <a:rPr lang="ru-RU" sz="3300" b="1" dirty="0" smtClean="0">
                <a:solidFill>
                  <a:srgbClr val="002060"/>
                </a:solidFill>
              </a:rPr>
              <a:t> Игра </a:t>
            </a:r>
            <a:r>
              <a:rPr lang="ru-RU" sz="3300" dirty="0" smtClean="0">
                <a:solidFill>
                  <a:srgbClr val="002060"/>
                </a:solidFill>
              </a:rPr>
              <a:t>   «</a:t>
            </a:r>
            <a:r>
              <a:rPr lang="ru-RU" sz="3300" b="1" dirty="0" smtClean="0">
                <a:solidFill>
                  <a:srgbClr val="002060"/>
                </a:solidFill>
              </a:rPr>
              <a:t>Звуковые песенки»</a:t>
            </a:r>
            <a:endParaRPr lang="ru-RU" sz="33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sz="3800" dirty="0" smtClean="0">
                <a:solidFill>
                  <a:srgbClr val="002060"/>
                </a:solidFill>
              </a:rPr>
              <a:t>Предложите ребенку составить звуковые песенки    типа «</a:t>
            </a:r>
            <a:r>
              <a:rPr lang="ru-RU" sz="3800" dirty="0" err="1" smtClean="0">
                <a:solidFill>
                  <a:srgbClr val="002060"/>
                </a:solidFill>
              </a:rPr>
              <a:t>а-у</a:t>
            </a:r>
            <a:r>
              <a:rPr lang="ru-RU" sz="3800" dirty="0" smtClean="0">
                <a:solidFill>
                  <a:srgbClr val="002060"/>
                </a:solidFill>
              </a:rPr>
              <a:t>» (дети кричат в лесу), «</a:t>
            </a:r>
            <a:r>
              <a:rPr lang="ru-RU" sz="3800" dirty="0" err="1" smtClean="0">
                <a:solidFill>
                  <a:srgbClr val="002060"/>
                </a:solidFill>
              </a:rPr>
              <a:t>у-а</a:t>
            </a:r>
            <a:r>
              <a:rPr lang="ru-RU" sz="3800" dirty="0" smtClean="0">
                <a:solidFill>
                  <a:srgbClr val="002060"/>
                </a:solidFill>
              </a:rPr>
              <a:t>» (плачет ребенок), «</a:t>
            </a:r>
            <a:r>
              <a:rPr lang="ru-RU" sz="3800" dirty="0" err="1" smtClean="0">
                <a:solidFill>
                  <a:srgbClr val="002060"/>
                </a:solidFill>
              </a:rPr>
              <a:t>и-а</a:t>
            </a:r>
            <a:r>
              <a:rPr lang="ru-RU" sz="3800" dirty="0" smtClean="0">
                <a:solidFill>
                  <a:srgbClr val="002060"/>
                </a:solidFill>
              </a:rPr>
              <a:t>» (кричит ослик), «о-о» (мы удивляемся). Сначала ребенок определяет первый звук в песенке, протяжно </a:t>
            </a:r>
            <a:r>
              <a:rPr lang="ru-RU" sz="3800" dirty="0" err="1" smtClean="0">
                <a:solidFill>
                  <a:srgbClr val="002060"/>
                </a:solidFill>
              </a:rPr>
              <a:t>пропевая</a:t>
            </a:r>
            <a:r>
              <a:rPr lang="ru-RU" sz="3800" dirty="0" smtClean="0">
                <a:solidFill>
                  <a:srgbClr val="002060"/>
                </a:solidFill>
              </a:rPr>
              <a:t> ее, затем - второй. Потом малыш с помощью взрослого выкладывает эту песенку из звуковых символов и прочитывает составленную схему.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cs7060.vk.me/c540108/v540108386/1005c/owxmLtxbro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42852"/>
            <a:ext cx="308133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s93.ru/uploads/posts/2016-04/1460375819_det-sad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73" y="4618190"/>
            <a:ext cx="2953421" cy="2162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36576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Игра «Найди пару».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Детям предлагаются картинки, среди которых есть очень близкие по звучанию. Дети должны подобрать пару каждой картинке. Например: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мак – рак, майка – гайка, ложка – кошка, лук – жук, клетка – ветка, печка – речка…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  Игра «Правильно-неправильно».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	</a:t>
            </a:r>
            <a:r>
              <a:rPr lang="ru-RU" dirty="0" smtClean="0">
                <a:solidFill>
                  <a:srgbClr val="002060"/>
                </a:solidFill>
              </a:rPr>
              <a:t>Взрослый показывает ребенку картинку и громко, четко называет то, что на ней нарисовано, например: "Вагон". Затем объясняет: "Я буду называть эту картинку то правильно, то неправильно, а ты внимательно слушай. Если я ошибусь - хлопни в ладоши.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</a:rPr>
              <a:t>Вагон - </a:t>
            </a:r>
            <a:r>
              <a:rPr lang="ru-RU" b="1" dirty="0" err="1" smtClean="0">
                <a:solidFill>
                  <a:srgbClr val="002060"/>
                </a:solidFill>
              </a:rPr>
              <a:t>вакон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фагон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вагон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факон</a:t>
            </a: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вагом</a:t>
            </a:r>
            <a:r>
              <a:rPr lang="ru-RU" b="1" dirty="0" smtClean="0">
                <a:solidFill>
                  <a:srgbClr val="002060"/>
                </a:solidFill>
              </a:rPr>
              <a:t>" и т.д</a:t>
            </a:r>
            <a:r>
              <a:rPr lang="ru-RU" dirty="0" smtClean="0">
                <a:solidFill>
                  <a:srgbClr val="002060"/>
                </a:solidFill>
              </a:rPr>
              <a:t>.                          Вначале предлагается слова,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легкие по    звуковому составу,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затем - более сложные.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a29c2d312306eb68487f0e240ae1739c&amp;n=33&amp;h=215&amp;w=3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572008"/>
            <a:ext cx="3009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7991500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1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«Доскажи словечко»</a:t>
            </a: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Взрослый читает стишок, а ребенок договаривает последнее слово, которое  подходит по смыслу и рифме:</a:t>
            </a:r>
          </a:p>
          <a:p>
            <a:pPr>
              <a:buNone/>
            </a:pP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Поздним летом в огороде собирается народ.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Зрел всё лето урожай. Что собрали – отгадай!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весною было пусто, летом выросла…(капуста)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 светило, чтоб ярче зеленел…(укроп)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Собираем мы в лукошко очень крупную…(картошку)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дождя земля намокла, вылезай, толстушка…(свёкла)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земли за чуб плутовку тянем, сочную…(морковку)</a:t>
            </a:r>
          </a:p>
          <a:p>
            <a:pPr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поклониться низко, чтобы вытащить…(редиску)</a:t>
            </a:r>
          </a:p>
          <a:p>
            <a:pPr>
              <a:buNone/>
            </a:pPr>
            <a:endParaRPr lang="ru-RU" sz="51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1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/>
              <a:t>      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01080" cy="593727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u="sng" dirty="0" smtClean="0">
                <a:solidFill>
                  <a:srgbClr val="002060"/>
                </a:solidFill>
              </a:rPr>
              <a:t>Игра «Четвертый лишний»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Педагог произносит несколько слогов, например: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На-на-на-па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Дети определяют, что здесь лишнее (па).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Затем слоговые ряды усложняются: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На-но-на</a:t>
            </a:r>
            <a:r>
              <a:rPr lang="ru-RU" dirty="0" smtClean="0">
                <a:solidFill>
                  <a:srgbClr val="002060"/>
                </a:solidFill>
              </a:rPr>
              <a:t>                                       </a:t>
            </a:r>
            <a:r>
              <a:rPr lang="ru-RU" dirty="0" err="1" smtClean="0">
                <a:solidFill>
                  <a:srgbClr val="002060"/>
                </a:solidFill>
              </a:rPr>
              <a:t>ма-ма-мо-ма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КА-ка-га-ка</a:t>
            </a:r>
            <a:r>
              <a:rPr lang="ru-RU" dirty="0" smtClean="0">
                <a:solidFill>
                  <a:srgbClr val="002060"/>
                </a:solidFill>
              </a:rPr>
              <a:t>                                   </a:t>
            </a:r>
            <a:r>
              <a:rPr lang="ru-RU" dirty="0" err="1" smtClean="0">
                <a:solidFill>
                  <a:srgbClr val="002060"/>
                </a:solidFill>
              </a:rPr>
              <a:t>ти-ки-ти-ти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Па-ба-па-па</a:t>
            </a:r>
            <a:r>
              <a:rPr lang="ru-RU" dirty="0" smtClean="0">
                <a:solidFill>
                  <a:srgbClr val="002060"/>
                </a:solidFill>
              </a:rPr>
              <a:t>                                  </a:t>
            </a:r>
            <a:r>
              <a:rPr lang="ru-RU" dirty="0" err="1" smtClean="0">
                <a:solidFill>
                  <a:srgbClr val="002060"/>
                </a:solidFill>
              </a:rPr>
              <a:t>ва-ва-ву-ва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err="1" smtClean="0">
                <a:solidFill>
                  <a:srgbClr val="002060"/>
                </a:solidFill>
              </a:rPr>
              <a:t>Чистоговорки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Взрослый начинает, а малыш договаривает последний слог.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</a:t>
            </a:r>
            <a:r>
              <a:rPr lang="ru-RU" dirty="0" err="1" smtClean="0">
                <a:solidFill>
                  <a:srgbClr val="002060"/>
                </a:solidFill>
              </a:rPr>
              <a:t>Ба-бо-ба</a:t>
            </a:r>
            <a:r>
              <a:rPr lang="ru-RU" dirty="0" smtClean="0">
                <a:solidFill>
                  <a:srgbClr val="002060"/>
                </a:solidFill>
              </a:rPr>
              <a:t> - у дороги два стол... (ба).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dirty="0" err="1" smtClean="0">
                <a:solidFill>
                  <a:srgbClr val="002060"/>
                </a:solidFill>
              </a:rPr>
              <a:t>За-зу-за</a:t>
            </a:r>
            <a:r>
              <a:rPr lang="ru-RU" dirty="0" smtClean="0">
                <a:solidFill>
                  <a:srgbClr val="002060"/>
                </a:solidFill>
              </a:rPr>
              <a:t> - уходи домой, ко... (за).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Ти-ди-ти</a:t>
            </a:r>
            <a:r>
              <a:rPr lang="ru-RU" dirty="0" smtClean="0">
                <a:solidFill>
                  <a:srgbClr val="002060"/>
                </a:solidFill>
              </a:rPr>
              <a:t> - на Луну </a:t>
            </a:r>
            <a:r>
              <a:rPr lang="ru-RU" dirty="0" err="1" smtClean="0">
                <a:solidFill>
                  <a:srgbClr val="002060"/>
                </a:solidFill>
              </a:rPr>
              <a:t>ле</a:t>
            </a:r>
            <a:r>
              <a:rPr lang="ru-RU" dirty="0" smtClean="0">
                <a:solidFill>
                  <a:srgbClr val="002060"/>
                </a:solidFill>
              </a:rPr>
              <a:t>... (</a:t>
            </a:r>
            <a:r>
              <a:rPr lang="ru-RU" dirty="0" err="1" smtClean="0">
                <a:solidFill>
                  <a:srgbClr val="002060"/>
                </a:solidFill>
              </a:rPr>
              <a:t>ти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</a:t>
            </a:r>
            <a:r>
              <a:rPr lang="ru-RU" dirty="0" err="1" smtClean="0">
                <a:solidFill>
                  <a:srgbClr val="002060"/>
                </a:solidFill>
              </a:rPr>
              <a:t>Де-де-те</a:t>
            </a:r>
            <a:r>
              <a:rPr lang="ru-RU" dirty="0" smtClean="0">
                <a:solidFill>
                  <a:srgbClr val="002060"/>
                </a:solidFill>
              </a:rPr>
              <a:t> - сядем в темно... (те).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</a:t>
            </a:r>
            <a:r>
              <a:rPr lang="ru-RU" dirty="0" err="1" smtClean="0">
                <a:solidFill>
                  <a:srgbClr val="002060"/>
                </a:solidFill>
              </a:rPr>
              <a:t>Лю-лу-лю</a:t>
            </a:r>
            <a:r>
              <a:rPr lang="ru-RU" dirty="0" smtClean="0">
                <a:solidFill>
                  <a:srgbClr val="002060"/>
                </a:solidFill>
              </a:rPr>
              <a:t> - лук зеленый я по... (</a:t>
            </a:r>
            <a:r>
              <a:rPr lang="ru-RU" dirty="0" err="1" smtClean="0">
                <a:solidFill>
                  <a:srgbClr val="002060"/>
                </a:solidFill>
              </a:rPr>
              <a:t>лю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dirty="0" err="1" smtClean="0">
                <a:solidFill>
                  <a:srgbClr val="002060"/>
                </a:solidFill>
              </a:rPr>
              <a:t>Фе-ве-фе</a:t>
            </a:r>
            <a:r>
              <a:rPr lang="ru-RU" dirty="0" smtClean="0">
                <a:solidFill>
                  <a:srgbClr val="002060"/>
                </a:solidFill>
              </a:rPr>
              <a:t> - посижу я на со... (</a:t>
            </a:r>
            <a:r>
              <a:rPr lang="ru-RU" dirty="0" err="1" smtClean="0">
                <a:solidFill>
                  <a:srgbClr val="002060"/>
                </a:solidFill>
              </a:rPr>
              <a:t>фе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 descr="http://nikatv.ru/public/user_upload/files/22-detskiy-sad-vasilevskiy-ostrov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294322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9545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3400" b="1" dirty="0" smtClean="0">
                <a:solidFill>
                  <a:srgbClr val="002060"/>
                </a:solidFill>
              </a:rPr>
              <a:t>Слушаем и анализируем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На завершающей ступени в системе 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развития фонематического слуха мы учим ребенка делить слова на слоги, определять количество слогов в слове, уметь "отхлопывать", "отстукивать" ритмический рисунок </a:t>
            </a:r>
            <a:r>
              <a:rPr lang="ru-RU" sz="3400" dirty="0" err="1" smtClean="0">
                <a:solidFill>
                  <a:srgbClr val="002060"/>
                </a:solidFill>
              </a:rPr>
              <a:t>дву</a:t>
            </a:r>
            <a:r>
              <a:rPr lang="ru-RU" sz="3400" dirty="0" smtClean="0">
                <a:solidFill>
                  <a:srgbClr val="002060"/>
                </a:solidFill>
              </a:rPr>
              <a:t>- и трехсложных слов.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    Игра "Сколько звуков?"</a:t>
            </a:r>
            <a:endParaRPr lang="ru-RU" sz="3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На этом этапе дети способны определять количество гласных звуков при слитном произнесении (один, два или три гласных звука: а, ау, </a:t>
            </a:r>
            <a:r>
              <a:rPr lang="ru-RU" sz="3400" dirty="0" err="1" smtClean="0">
                <a:solidFill>
                  <a:srgbClr val="002060"/>
                </a:solidFill>
              </a:rPr>
              <a:t>оуи</a:t>
            </a:r>
            <a:r>
              <a:rPr lang="ru-RU" sz="3400" dirty="0" smtClean="0">
                <a:solidFill>
                  <a:srgbClr val="002060"/>
                </a:solidFill>
              </a:rPr>
              <a:t>, </a:t>
            </a:r>
            <a:r>
              <a:rPr lang="ru-RU" sz="3400" dirty="0" err="1" smtClean="0">
                <a:solidFill>
                  <a:srgbClr val="002060"/>
                </a:solidFill>
              </a:rPr>
              <a:t>аэа</a:t>
            </a:r>
            <a:r>
              <a:rPr lang="ru-RU" sz="3400" dirty="0" smtClean="0">
                <a:solidFill>
                  <a:srgbClr val="002060"/>
                </a:solidFill>
              </a:rPr>
              <a:t>). Ребенок должен отложить на столе столько палочек, сколько звуков услышал.</a:t>
            </a:r>
          </a:p>
          <a:p>
            <a:pPr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www.xxlbook.ru/imgh939589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42852"/>
            <a:ext cx="3071802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1098</TotalTime>
  <Words>1235</Words>
  <Application>Microsoft Office PowerPoint</Application>
  <PresentationFormat>Экран (4:3)</PresentationFormat>
  <Paragraphs>333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home</cp:lastModifiedBy>
  <cp:revision>114</cp:revision>
  <dcterms:created xsi:type="dcterms:W3CDTF">2017-01-21T18:03:41Z</dcterms:created>
  <dcterms:modified xsi:type="dcterms:W3CDTF">2020-02-06T17:39:03Z</dcterms:modified>
</cp:coreProperties>
</file>