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D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D207B-039F-4795-90A5-6A58B28A050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FF12B-B541-45F2-A345-2B6A0F25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3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F12B-B541-45F2-A345-2B6A0F2501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1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F12B-B541-45F2-A345-2B6A0F2501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1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7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8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2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3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8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7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8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9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4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7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BBC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F734-AC02-4E32-810A-96C28489BF1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56BD-EEE9-47E0-95F2-A50612E7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0" y="0"/>
            <a:ext cx="7482840" cy="3518704"/>
          </a:xfrm>
          <a:gradFill>
            <a:gsLst>
              <a:gs pos="0">
                <a:srgbClr val="FDBBC9">
                  <a:alpha val="61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консультация для педагогов</a:t>
            </a:r>
            <a:b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Патриотический уголок</a:t>
            </a:r>
            <a:b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Организация деятельности по патриотическому воспитанию</a:t>
            </a:r>
            <a:endParaRPr lang="ru-RU" sz="40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0200" y="5501640"/>
            <a:ext cx="6644640" cy="11430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Подготовила старший воспитатель</a:t>
            </a:r>
          </a:p>
          <a:p>
            <a:pPr algn="r">
              <a:spcBef>
                <a:spcPts val="0"/>
              </a:spcBef>
            </a:pPr>
            <a:r>
              <a:rPr lang="ru-RU" sz="1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Егорова Татьяна Викторовна</a:t>
            </a:r>
            <a:endParaRPr lang="ru-RU" sz="1800" b="1" i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" y="740394"/>
            <a:ext cx="4604509" cy="56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1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14796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Патриотическое воспитание дошкольника начинается с любви к своей семье</a:t>
            </a:r>
            <a:endParaRPr lang="ru-RU" sz="28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282" y="1690688"/>
            <a:ext cx="7116023" cy="5052541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«Любовь к родному краю,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родной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культуре, </a:t>
            </a: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родной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речи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начинается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с малого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algn="r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с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любви к своей семье,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algn="r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к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своему жилищу,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algn="r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к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своему детскому саду.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Постепенно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расширяясь,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эта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любовь переходит в любовь к родной стране,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к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её истории, прошлому и настоящему</a:t>
            </a: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ко всему человечеству». </a:t>
            </a:r>
            <a:endParaRPr lang="ru-RU" sz="2400" b="1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Л</a:t>
            </a:r>
            <a:r>
              <a:rPr lang="ru-RU" sz="2400" b="1" i="1" dirty="0">
                <a:solidFill>
                  <a:srgbClr val="920000"/>
                </a:solidFill>
                <a:latin typeface="Georgia" panose="02040502050405020303" pitchFamily="18" charset="0"/>
              </a:rPr>
              <a:t>. С. Лихачев</a:t>
            </a:r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4" y="2109456"/>
            <a:ext cx="4082467" cy="40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8" y="2"/>
            <a:ext cx="11774658" cy="14032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920000"/>
                </a:solidFill>
                <a:latin typeface="Georgia" panose="02040502050405020303" pitchFamily="18" charset="0"/>
              </a:rPr>
              <a:t>О</a:t>
            </a:r>
            <a:r>
              <a:rPr lang="ru-RU" sz="28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бразовательные задачи патриотического воспитания включают знакомство с такими понятиями как:</a:t>
            </a:r>
            <a:endParaRPr lang="ru-RU" sz="28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6750" y="1403287"/>
            <a:ext cx="8021369" cy="5454713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материальная среда, например, географическое расположение родных мест (лес, горы, поле, река,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город) </a:t>
            </a:r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в нашей стране, их характерные признаки и взаимосвязь;</a:t>
            </a:r>
          </a:p>
          <a:p>
            <a:pPr lvl="0">
              <a:spcAft>
                <a:spcPts val="1200"/>
              </a:spcAft>
            </a:pPr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социальная среда: семья, жители родного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города, </a:t>
            </a:r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народы родной страны, патриот;</a:t>
            </a:r>
          </a:p>
          <a:p>
            <a:pPr lvl="0">
              <a:spcAft>
                <a:spcPts val="1200"/>
              </a:spcAft>
            </a:pPr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родная культура, а именно язык, песни и стихи народов нашей страны, государственные праздники, дружба народов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.</a:t>
            </a:r>
            <a:endParaRPr lang="ru-RU" i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82" y="2592355"/>
            <a:ext cx="4143423" cy="41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6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148" y="294119"/>
            <a:ext cx="5420335" cy="823911"/>
          </a:xfrm>
          <a:ln w="28575">
            <a:solidFill>
              <a:srgbClr val="92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920000"/>
                </a:solidFill>
                <a:latin typeface="Georgia" panose="02040502050405020303" pitchFamily="18" charset="0"/>
              </a:rPr>
              <a:t>Воспитательные задачи патриотического воспитания: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4878" y="1492200"/>
            <a:ext cx="5577448" cy="5105547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развитие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навыков сотрудничества, помощи друг другу;</a:t>
            </a:r>
          </a:p>
          <a:p>
            <a:pPr lvl="0">
              <a:spcAft>
                <a:spcPts val="600"/>
              </a:spcAft>
            </a:pP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воспитание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любви к родной культуре и родным местам;</a:t>
            </a:r>
          </a:p>
          <a:p>
            <a:pPr lvl="0">
              <a:spcAft>
                <a:spcPts val="600"/>
              </a:spcAft>
            </a:pP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воспитание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желания беречь и защищать родные места (патриотический и экологический аспект);</a:t>
            </a:r>
          </a:p>
          <a:p>
            <a:pPr lvl="0">
              <a:spcAft>
                <a:spcPts val="600"/>
              </a:spcAft>
            </a:pP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воспитание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уважения к культуре и родным местам других людей.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04011" y="294119"/>
            <a:ext cx="5183188" cy="823912"/>
          </a:xfrm>
          <a:ln w="28575">
            <a:solidFill>
              <a:srgbClr val="92000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Развивающие задачи патриотического воспитания</a:t>
            </a:r>
            <a:endParaRPr lang="ru-RU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04011" y="1492200"/>
            <a:ext cx="5183188" cy="526029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формирование связной речи, увеличение активного словарного запаса;</a:t>
            </a:r>
          </a:p>
          <a:p>
            <a:pPr lvl="0">
              <a:spcAft>
                <a:spcPts val="600"/>
              </a:spcAft>
            </a:pP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улучшение координации движений через игровую двигательную активность;</a:t>
            </a:r>
          </a:p>
          <a:p>
            <a:pPr lvl="0">
              <a:spcAft>
                <a:spcPts val="600"/>
              </a:spcAft>
            </a:pP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развитие логического и образного мышления через понимание взаимосвязи объектов и их соотношения (дом, район, город, страна и так далее).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54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88" y="1"/>
            <a:ext cx="8845236" cy="10954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Методы патриотического воспитания</a:t>
            </a:r>
            <a:endParaRPr lang="ru-RU" sz="32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98" y="1240324"/>
            <a:ext cx="7813140" cy="5323437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Наглядные методы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(демонстрационный материал, раздаточный, фотографии, иллюстрации, картинки, плакаты и т.п.).</a:t>
            </a:r>
          </a:p>
          <a:p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Игры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 (словесные, подвижные, настольные, с элементами театрализации и т.п.).</a:t>
            </a:r>
          </a:p>
          <a:p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Беседы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 (составление рассказов на основе литературных произведений</a:t>
            </a:r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, личного опыта, анализ поступков героев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произведений, обсуждение смысла пословиц, рассуждения, личные высказывания, суждения и т.п.)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29" y="891766"/>
            <a:ext cx="3782985" cy="58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29" y="356072"/>
            <a:ext cx="10502020" cy="4406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920000"/>
                </a:solidFill>
                <a:latin typeface="Georgia" panose="02040502050405020303" pitchFamily="18" charset="0"/>
              </a:rPr>
              <a:t>Методы патриотического воспитания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529" y="1023042"/>
            <a:ext cx="4255128" cy="860079"/>
          </a:xfrm>
          <a:ln w="38100">
            <a:solidFill>
              <a:srgbClr val="92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Художественное слово</a:t>
            </a:r>
          </a:p>
          <a:p>
            <a:pPr algn="ctr"/>
            <a:endParaRPr lang="ru-RU" sz="1000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313" y="2109457"/>
            <a:ext cx="5157787" cy="42189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Чтение </a:t>
            </a:r>
            <a:r>
              <a:rPr lang="ru-RU" dirty="0">
                <a:solidFill>
                  <a:srgbClr val="920000"/>
                </a:solidFill>
                <a:latin typeface="Georgia" panose="02040502050405020303" pitchFamily="18" charset="0"/>
              </a:rPr>
              <a:t>на </a:t>
            </a:r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патриотическую тему должно отражать </a:t>
            </a:r>
            <a:r>
              <a:rPr lang="ru-RU" dirty="0">
                <a:solidFill>
                  <a:srgbClr val="920000"/>
                </a:solidFill>
                <a:latin typeface="Georgia" panose="02040502050405020303" pitchFamily="18" charset="0"/>
              </a:rPr>
              <a:t>чувство </a:t>
            </a:r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гордости </a:t>
            </a:r>
            <a:r>
              <a:rPr lang="ru-RU" dirty="0">
                <a:solidFill>
                  <a:srgbClr val="920000"/>
                </a:solidFill>
                <a:latin typeface="Georgia" panose="02040502050405020303" pitchFamily="18" charset="0"/>
              </a:rPr>
              <a:t>и любви, связанное со стихотворением. Продемонстрируйте детям чёткость и точность стихов об армии, торжественность стихов о победе и национальных символах, включая не только голосовые особенности чтения, но и осанку, положение тела.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88863" y="1023042"/>
            <a:ext cx="4508625" cy="814811"/>
          </a:xfrm>
          <a:ln w="38100">
            <a:solidFill>
              <a:srgbClr val="92000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Красота родной природы</a:t>
            </a:r>
          </a:p>
          <a:p>
            <a:pPr algn="ctr"/>
            <a:endParaRPr lang="ru-RU" sz="700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90099" y="2064190"/>
            <a:ext cx="5241956" cy="42641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>
                <a:solidFill>
                  <a:srgbClr val="920000"/>
                </a:solidFill>
                <a:latin typeface="Georgia" panose="02040502050405020303" pitchFamily="18" charset="0"/>
              </a:rPr>
              <a:t>Невозможно отделить защиту родной земли от заботы о природе. </a:t>
            </a:r>
            <a:endParaRPr lang="ru-RU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Через </a:t>
            </a:r>
            <a:r>
              <a:rPr lang="ru-RU" dirty="0">
                <a:solidFill>
                  <a:srgbClr val="920000"/>
                </a:solidFill>
                <a:latin typeface="Georgia" panose="02040502050405020303" pitchFamily="18" charset="0"/>
              </a:rPr>
              <a:t>понятное детям утверждение «мы хотим, чтобы на </a:t>
            </a:r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нашем участке </a:t>
            </a:r>
            <a:r>
              <a:rPr lang="ru-RU" dirty="0">
                <a:solidFill>
                  <a:srgbClr val="920000"/>
                </a:solidFill>
                <a:latin typeface="Georgia" panose="02040502050405020303" pitchFamily="18" charset="0"/>
              </a:rPr>
              <a:t>и в нашем </a:t>
            </a:r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саду </a:t>
            </a:r>
            <a:r>
              <a:rPr lang="ru-RU" dirty="0">
                <a:solidFill>
                  <a:srgbClr val="920000"/>
                </a:solidFill>
                <a:latin typeface="Georgia" panose="02040502050405020303" pitchFamily="18" charset="0"/>
              </a:rPr>
              <a:t>всегда было красиво и чисто» возможно сделать обобщающее суждение о всей улице, городе, крае и стране.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22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3911"/>
            <a:ext cx="12192000" cy="6246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rgbClr val="920000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Нравственно-патриотическое воспитание – одно из важнейших звеньев </a:t>
            </a:r>
            <a:b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всей системы воспитательной работы </a:t>
            </a:r>
            <a:r>
              <a:rPr lang="ru-RU" sz="2400" b="1" dirty="0">
                <a:latin typeface="Georgia" panose="02040502050405020303" pitchFamily="18" charset="0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352" y="1493822"/>
            <a:ext cx="5341545" cy="5260061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Одной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из основных задач ФГОС ДО </a:t>
            </a: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является: </a:t>
            </a:r>
            <a:b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- объединение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обучения и воспитания в целостный образовательный процесс </a:t>
            </a:r>
            <a:endParaRPr lang="ru-RU" sz="2400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на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основе </a:t>
            </a: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духовно-нравственных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и социокультурных ценностей; принятых в обществе правил </a:t>
            </a:r>
            <a:endParaRPr lang="ru-RU" sz="2400" i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и </a:t>
            </a:r>
            <a:r>
              <a:rPr lang="ru-RU" sz="2400" i="1" dirty="0">
                <a:solidFill>
                  <a:srgbClr val="920000"/>
                </a:solidFill>
                <a:latin typeface="Georgia" panose="02040502050405020303" pitchFamily="18" charset="0"/>
              </a:rPr>
              <a:t>норм поведения в интересах человека, семьи, общества.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41" y="1593409"/>
            <a:ext cx="5575159" cy="40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22755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920000"/>
                </a:solidFill>
                <a:latin typeface="Georgia" panose="02040502050405020303" pitchFamily="18" charset="0"/>
              </a:rPr>
              <a:t>Патриотическое воспитание дошкольников</a:t>
            </a:r>
            <a:r>
              <a:rPr lang="ru-RU" sz="3000" dirty="0">
                <a:solidFill>
                  <a:srgbClr val="920000"/>
                </a:solidFill>
                <a:latin typeface="Georgia" panose="02040502050405020303" pitchFamily="18" charset="0"/>
              </a:rPr>
              <a:t> </a:t>
            </a:r>
            <a:r>
              <a:rPr lang="ru-RU" sz="3000" b="1" dirty="0">
                <a:solidFill>
                  <a:srgbClr val="920000"/>
                </a:solidFill>
                <a:latin typeface="Georgia" panose="02040502050405020303" pitchFamily="18" charset="0"/>
              </a:rPr>
              <a:t>— обязательная составляющая часть деятельности педагогов-воспитателей ДОУ</a:t>
            </a:r>
            <a:endParaRPr lang="ru-RU" sz="3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3352800"/>
            <a:ext cx="2924492" cy="2423160"/>
          </a:xfrm>
          <a:ln w="38100">
            <a:solidFill>
              <a:srgbClr val="92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Воспитание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любви к Родине</a:t>
            </a:r>
            <a:endParaRPr lang="ru-RU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4960" y="3352800"/>
            <a:ext cx="6172200" cy="2423160"/>
          </a:xfrm>
          <a:ln w="38100">
            <a:solidFill>
              <a:srgbClr val="92000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900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Обучение  бережному отношению к самым близким: семье, дому, к тому месту, где родился, к окружающей природе</a:t>
            </a:r>
            <a:r>
              <a:rPr lang="ru-RU" b="1" dirty="0" smtClean="0">
                <a:solidFill>
                  <a:srgbClr val="920000"/>
                </a:solidFill>
              </a:rPr>
              <a:t>.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10840" y="2255520"/>
            <a:ext cx="1036320" cy="929640"/>
          </a:xfrm>
          <a:prstGeom prst="straightConnector1">
            <a:avLst/>
          </a:prstGeom>
          <a:ln w="381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132320" y="2255520"/>
            <a:ext cx="929640" cy="929640"/>
          </a:xfrm>
          <a:prstGeom prst="straightConnector1">
            <a:avLst/>
          </a:prstGeom>
          <a:ln w="381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57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"/>
            <a:ext cx="11551920" cy="10058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Georgia" panose="02040502050405020303" pitchFamily="18" charset="0"/>
              </a:rPr>
              <a:t>Правила организации патриотического уголка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080" y="883920"/>
            <a:ext cx="7559040" cy="5836920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информативность материала </a:t>
            </a:r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с учётом возраста дошкольников.</a:t>
            </a:r>
          </a:p>
          <a:p>
            <a:pPr lvl="0"/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постоянное </a:t>
            </a:r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наличие патриотического уголка в предметно-развивающей </a:t>
            </a:r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среде группы.</a:t>
            </a:r>
            <a:endParaRPr lang="ru-RU" b="1" i="1" dirty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lvl="0"/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обновление </a:t>
            </a:r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представленного материала для поддержания интереса детей (в зависимости от возраста детей).</a:t>
            </a:r>
          </a:p>
          <a:p>
            <a:pPr lvl="0"/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использование </a:t>
            </a:r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этих материалов в </a:t>
            </a:r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НОД, в совместной деятельности с воспитанниками.</a:t>
            </a:r>
            <a:endParaRPr lang="ru-RU" b="1" i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20" y="902017"/>
            <a:ext cx="2747963" cy="56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59"/>
            <a:ext cx="10515600" cy="13258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Правила организации патриотического уголка</a:t>
            </a:r>
            <a:br>
              <a:rPr lang="ru-RU" sz="2800" b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r>
              <a:rPr lang="ru-RU" sz="2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Соответствовие требованиям ФГОС:</a:t>
            </a:r>
            <a:br>
              <a:rPr lang="ru-RU" sz="2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</a:br>
            <a:endParaRPr lang="ru-RU" sz="28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1166843"/>
            <a:ext cx="1181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- Соответствие </a:t>
            </a:r>
            <a:r>
              <a:rPr lang="ru-RU" sz="2800" b="1" i="1" dirty="0">
                <a:solidFill>
                  <a:srgbClr val="920000"/>
                </a:solidFill>
                <a:latin typeface="Georgia" panose="02040502050405020303" pitchFamily="18" charset="0"/>
              </a:rPr>
              <a:t>оснащения возрасту и потребностям детей данной возрастной группы.</a:t>
            </a:r>
          </a:p>
          <a:p>
            <a:pPr lvl="0"/>
            <a:r>
              <a:rPr lang="ru-RU" sz="2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- Возможность </a:t>
            </a:r>
            <a:r>
              <a:rPr lang="ru-RU" sz="2800" b="1" i="1" dirty="0">
                <a:solidFill>
                  <a:srgbClr val="920000"/>
                </a:solidFill>
                <a:latin typeface="Georgia" panose="02040502050405020303" pitchFamily="18" charset="0"/>
              </a:rPr>
              <a:t>видоизменения в зависимости от обучающей ситуации.</a:t>
            </a:r>
          </a:p>
          <a:p>
            <a:pPr lvl="0"/>
            <a:r>
              <a:rPr lang="ru-RU" sz="2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- Многофункциональность</a:t>
            </a:r>
            <a:r>
              <a:rPr lang="ru-RU" sz="2800" b="1" i="1" dirty="0">
                <a:solidFill>
                  <a:srgbClr val="920000"/>
                </a:solidFill>
                <a:latin typeface="Georgia" panose="02040502050405020303" pitchFamily="18" charset="0"/>
              </a:rPr>
              <a:t>, заключающаяся в возможности применения разных составляющих для моделирования обстановки для всестороннего развития детской активности.</a:t>
            </a:r>
          </a:p>
          <a:p>
            <a:pPr lvl="0"/>
            <a:r>
              <a:rPr lang="ru-RU" sz="2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- Возможность </a:t>
            </a:r>
            <a:r>
              <a:rPr lang="ru-RU" sz="2800" b="1" i="1" dirty="0">
                <a:solidFill>
                  <a:srgbClr val="920000"/>
                </a:solidFill>
                <a:latin typeface="Georgia" panose="02040502050405020303" pitchFamily="18" charset="0"/>
              </a:rPr>
              <a:t>вариативности — создание условий для игр, моделирования, конструирования, игр в одиночку.</a:t>
            </a:r>
          </a:p>
          <a:p>
            <a:r>
              <a:rPr lang="ru-RU" sz="2800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- Безопасность</a:t>
            </a:r>
            <a:r>
              <a:rPr lang="ru-RU" sz="2800" b="1" i="1" dirty="0">
                <a:solidFill>
                  <a:srgbClr val="920000"/>
                </a:solidFill>
                <a:latin typeface="Georgia" panose="02040502050405020303" pitchFamily="18" charset="0"/>
              </a:rPr>
              <a:t>, надёжность и высокое качество используемых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0982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37161"/>
            <a:ext cx="10515600" cy="115823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Информационные направления содержания патриотического уголка в ДОУ</a:t>
            </a:r>
            <a:endParaRPr lang="ru-RU" sz="32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1" y="1661159"/>
            <a:ext cx="3032759" cy="8839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20000"/>
                </a:solidFill>
                <a:latin typeface="Georgia" panose="02040502050405020303" pitchFamily="18" charset="0"/>
              </a:rPr>
              <a:t>Государство</a:t>
            </a:r>
            <a:endParaRPr lang="ru-RU" sz="3200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994661"/>
            <a:ext cx="3992879" cy="123443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Родной край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(округ)</a:t>
            </a:r>
            <a:endParaRPr lang="ru-RU" sz="32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195752" y="1920240"/>
            <a:ext cx="2834640" cy="161544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</a:t>
            </a:r>
          </a:p>
          <a:p>
            <a:pPr algn="ctr"/>
            <a:endParaRPr lang="ru-RU" dirty="0"/>
          </a:p>
          <a:p>
            <a:pPr algn="ctr"/>
            <a:r>
              <a:rPr lang="ru-RU" sz="6400" dirty="0" smtClean="0"/>
              <a:t> </a:t>
            </a:r>
            <a:r>
              <a:rPr lang="ru-RU" sz="12800" dirty="0" smtClean="0">
                <a:solidFill>
                  <a:srgbClr val="920000"/>
                </a:solidFill>
                <a:latin typeface="Georgia" panose="02040502050405020303" pitchFamily="18" charset="0"/>
              </a:rPr>
              <a:t>Народная культура </a:t>
            </a:r>
          </a:p>
          <a:p>
            <a:endParaRPr lang="ru-RU" sz="4500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833360" y="3556636"/>
            <a:ext cx="3794760" cy="14630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3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Малая родина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(город)</a:t>
            </a:r>
            <a:endParaRPr lang="ru-RU" sz="34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926580" y="5330191"/>
            <a:ext cx="4861560" cy="1775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Семья, семейные традиции и нравственность</a:t>
            </a:r>
            <a:endParaRPr lang="ru-RU" sz="32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920240" y="5394960"/>
            <a:ext cx="3904614" cy="126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Художественная литература</a:t>
            </a:r>
            <a:endParaRPr lang="ru-RU" sz="32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06040" y="1463040"/>
            <a:ext cx="777240" cy="441960"/>
          </a:xfrm>
          <a:prstGeom prst="straightConnector1">
            <a:avLst/>
          </a:prstGeom>
          <a:ln w="381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672840" y="1600200"/>
            <a:ext cx="731520" cy="1280161"/>
          </a:xfrm>
          <a:prstGeom prst="straightConnector1">
            <a:avLst/>
          </a:prstGeom>
          <a:ln w="381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693920" y="1600200"/>
            <a:ext cx="647700" cy="3032760"/>
          </a:xfrm>
          <a:prstGeom prst="straightConnector1">
            <a:avLst/>
          </a:prstGeom>
          <a:ln w="381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195060" y="1661159"/>
            <a:ext cx="975360" cy="2971801"/>
          </a:xfrm>
          <a:prstGeom prst="straightConnector1">
            <a:avLst/>
          </a:prstGeom>
          <a:ln w="381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170420" y="1600200"/>
            <a:ext cx="723900" cy="1112520"/>
          </a:xfrm>
          <a:prstGeom prst="straightConnector1">
            <a:avLst/>
          </a:prstGeom>
          <a:ln w="381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525000" y="1371599"/>
            <a:ext cx="411480" cy="472442"/>
          </a:xfrm>
          <a:prstGeom prst="straightConnector1">
            <a:avLst/>
          </a:prstGeom>
          <a:ln w="381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05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386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Содержание патриотического уголка</a:t>
            </a:r>
            <a:endParaRPr lang="ru-RU" sz="36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6690" y="1747777"/>
            <a:ext cx="8299048" cy="491924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Портрет президента, флаг РФ,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текст </a:t>
            </a:r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гимна, герб,</a:t>
            </a:r>
          </a:p>
          <a:p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Фотоальбомы «Город, в котором мы живем», «Наш округ – Югра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».</a:t>
            </a:r>
            <a:endParaRPr lang="ru-RU" i="1" dirty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Альбом «Народные костюмы»,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Куклы </a:t>
            </a:r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в народных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костюмах.</a:t>
            </a:r>
            <a:endParaRPr lang="ru-RU" i="1" dirty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Предметы народно-прикладного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искусства.</a:t>
            </a:r>
            <a:endParaRPr lang="ru-RU" i="1" dirty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r>
              <a:rPr lang="ru-RU" i="1" dirty="0">
                <a:solidFill>
                  <a:srgbClr val="920000"/>
                </a:solidFill>
                <a:latin typeface="Georgia" panose="02040502050405020303" pitchFamily="18" charset="0"/>
              </a:rPr>
              <a:t>Подборка материала о ВОВ, о родах </a:t>
            </a:r>
            <a:r>
              <a:rPr lang="ru-RU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войск.</a:t>
            </a:r>
            <a:endParaRPr lang="ru-RU" i="1" dirty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20" y="1157933"/>
            <a:ext cx="3408287" cy="52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4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89" y="81024"/>
            <a:ext cx="11528385" cy="10880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Требования к оформлению патриотического уголка</a:t>
            </a:r>
            <a:endParaRPr lang="ru-RU" sz="28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389" y="1169043"/>
            <a:ext cx="2667341" cy="1527857"/>
          </a:xfrm>
          <a:ln w="38100">
            <a:solidFill>
              <a:srgbClr val="92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Логика размещения материала</a:t>
            </a:r>
          </a:p>
          <a:p>
            <a:endParaRPr lang="ru-RU" sz="700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389" y="3376914"/>
            <a:ext cx="3813235" cy="1381815"/>
          </a:xfrm>
          <a:ln w="38100">
            <a:solidFill>
              <a:srgbClr val="92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Эстетичность и привлекательность оформления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36942" y="1169044"/>
            <a:ext cx="5726574" cy="1527857"/>
          </a:xfrm>
          <a:ln w="38100">
            <a:solidFill>
              <a:srgbClr val="92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Наполняемость раздаточным и демонстрационным материалом (иллюстрации, открытки, картинки, игры)</a:t>
            </a:r>
            <a:endParaRPr lang="ru-RU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365" y="3376914"/>
            <a:ext cx="6030409" cy="1250065"/>
          </a:xfrm>
          <a:ln w="38100">
            <a:solidFill>
              <a:srgbClr val="920000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050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Творческий подход в оформлении</a:t>
            </a:r>
            <a:endParaRPr lang="ru-RU" sz="24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370389" y="5385683"/>
            <a:ext cx="6961548" cy="1126764"/>
          </a:xfrm>
          <a:prstGeom prst="rect">
            <a:avLst/>
          </a:prstGeom>
          <a:ln w="38100">
            <a:solidFill>
              <a:srgbClr val="92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Соответствие материала возрасту детей</a:t>
            </a:r>
          </a:p>
          <a:p>
            <a:endParaRPr lang="ru-RU" sz="1600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8044405" y="5306993"/>
            <a:ext cx="3854369" cy="1205454"/>
          </a:xfrm>
          <a:prstGeom prst="rect">
            <a:avLst/>
          </a:prstGeom>
          <a:ln w="38100">
            <a:solidFill>
              <a:srgbClr val="92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rgbClr val="920000"/>
                </a:solidFill>
                <a:latin typeface="Georgia" panose="02040502050405020303" pitchFamily="18" charset="0"/>
              </a:rPr>
              <a:t>Удобное место  расположения уголка</a:t>
            </a:r>
          </a:p>
          <a:p>
            <a:pPr algn="r"/>
            <a:endParaRPr lang="ru-RU" sz="700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9762728" y="1169044"/>
            <a:ext cx="2096052" cy="1527857"/>
          </a:xfrm>
          <a:prstGeom prst="rect">
            <a:avLst/>
          </a:prstGeom>
          <a:ln w="38100">
            <a:solidFill>
              <a:srgbClr val="9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00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Регулярное обновление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238801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73621"/>
            <a:ext cx="10515600" cy="6597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Материал патриотического уголка</a:t>
            </a:r>
            <a:endParaRPr lang="ru-RU" sz="32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8815" y="1250066"/>
            <a:ext cx="11609407" cy="5463250"/>
          </a:xfrm>
        </p:spPr>
        <p:txBody>
          <a:bodyPr>
            <a:normAutofit fontScale="92500"/>
          </a:bodyPr>
          <a:lstStyle/>
          <a:p>
            <a:pPr lvl="0"/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Наглядные дидактические материалы (иллюстрации, флажки, красочные буклеты, предметы народной культуры, фотографии).</a:t>
            </a:r>
          </a:p>
          <a:p>
            <a:pPr lvl="0"/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Папки и материалы с дидактическими играми (настольные игры военной тематики, мозаики и складные картинки и т.д.).</a:t>
            </a:r>
          </a:p>
          <a:p>
            <a:pPr lvl="0"/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Разнообразные </a:t>
            </a:r>
            <a:r>
              <a:rPr lang="ru-RU" b="1" i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творческие задания </a:t>
            </a:r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с примерами выполнения на тему патриотического воспитания.</a:t>
            </a:r>
          </a:p>
          <a:p>
            <a:pPr lvl="0"/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Куклы, одетые в народные костюмы; игрушки, подходящие по тематике, объёмные модели.</a:t>
            </a:r>
          </a:p>
          <a:p>
            <a:pPr lvl="0"/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Творчество самих воспитанников.</a:t>
            </a:r>
          </a:p>
          <a:p>
            <a:pPr lvl="0"/>
            <a:r>
              <a:rPr lang="ru-RU" b="1" i="1" dirty="0">
                <a:solidFill>
                  <a:srgbClr val="920000"/>
                </a:solidFill>
                <a:latin typeface="Georgia" panose="02040502050405020303" pitchFamily="18" charset="0"/>
              </a:rPr>
              <a:t>Художественная литература (книги с иллюстрациями, распечатки сказок, стихов, баллад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65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1" y="1"/>
            <a:ext cx="11493661" cy="8218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Организация деятельности в патриотическом уголке</a:t>
            </a:r>
            <a:endParaRPr lang="ru-RU" sz="28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943" y="1307940"/>
            <a:ext cx="5764192" cy="2048718"/>
          </a:xfrm>
          <a:ln w="38100">
            <a:solidFill>
              <a:srgbClr val="920000"/>
            </a:solidFill>
          </a:ln>
        </p:spPr>
        <p:txBody>
          <a:bodyPr>
            <a:normAutofit fontScale="85000" lnSpcReduction="10000"/>
          </a:bodyPr>
          <a:lstStyle/>
          <a:p>
            <a:endParaRPr lang="ru-RU" sz="700" dirty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endParaRPr lang="ru-RU" sz="800" dirty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>
                <a:solidFill>
                  <a:srgbClr val="920000"/>
                </a:solidFill>
                <a:latin typeface="Georgia" panose="02040502050405020303" pitchFamily="18" charset="0"/>
              </a:rPr>
              <a:t>Беседы,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>
                <a:solidFill>
                  <a:srgbClr val="920000"/>
                </a:solidFill>
                <a:latin typeface="Georgia" panose="02040502050405020303" pitchFamily="18" charset="0"/>
              </a:rPr>
              <a:t>чтение художественной литературы,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>
                <a:solidFill>
                  <a:srgbClr val="920000"/>
                </a:solidFill>
                <a:latin typeface="Georgia" panose="02040502050405020303" pitchFamily="18" charset="0"/>
              </a:rPr>
              <a:t>заучивание пословиц, стихотворений </a:t>
            </a:r>
          </a:p>
          <a:p>
            <a:endParaRPr lang="ru-RU" sz="1200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0942" y="4016415"/>
            <a:ext cx="5764193" cy="2136377"/>
          </a:xfrm>
          <a:ln w="38100">
            <a:solidFill>
              <a:srgbClr val="92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00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Рассматривание альбомов, открыток, карточек,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предметов народной культуры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48041" y="1099040"/>
            <a:ext cx="5220181" cy="914399"/>
          </a:xfrm>
          <a:ln w="38100">
            <a:solidFill>
              <a:srgbClr val="920000"/>
            </a:solidFill>
          </a:ln>
        </p:spPr>
        <p:txBody>
          <a:bodyPr>
            <a:normAutofit/>
          </a:bodyPr>
          <a:lstStyle/>
          <a:p>
            <a:pPr algn="r"/>
            <a:endParaRPr lang="ru-RU" sz="100" dirty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920000"/>
                </a:solidFill>
                <a:latin typeface="Georgia" panose="02040502050405020303" pitchFamily="18" charset="0"/>
              </a:rPr>
              <a:t>Художественная,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920000"/>
                </a:solidFill>
                <a:latin typeface="Georgia" panose="02040502050405020303" pitchFamily="18" charset="0"/>
              </a:rPr>
              <a:t>продуктивная деятельность</a:t>
            </a:r>
            <a:endParaRPr lang="ru-RU" sz="2200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35390" y="5634404"/>
            <a:ext cx="3132831" cy="1036777"/>
          </a:xfrm>
          <a:ln w="38100">
            <a:solidFill>
              <a:srgbClr val="920000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000" dirty="0" smtClean="0"/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Работа с картой</a:t>
            </a:r>
            <a:endParaRPr lang="ru-RU" sz="24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893933" y="2588583"/>
            <a:ext cx="4074289" cy="1036777"/>
          </a:xfrm>
          <a:prstGeom prst="rect">
            <a:avLst/>
          </a:prstGeom>
          <a:ln w="38100">
            <a:solidFill>
              <a:srgbClr val="9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Игровая деятельность</a:t>
            </a:r>
            <a:endParaRPr lang="ru-RU" sz="2400" b="1" dirty="0">
              <a:solidFill>
                <a:srgbClr val="92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602090" y="4200504"/>
            <a:ext cx="5366132" cy="858756"/>
          </a:xfrm>
          <a:prstGeom prst="rect">
            <a:avLst/>
          </a:prstGeom>
          <a:ln w="38100">
            <a:solidFill>
              <a:srgbClr val="9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700" b="1" dirty="0" smtClean="0">
              <a:solidFill>
                <a:srgbClr val="920000"/>
              </a:solidFill>
              <a:latin typeface="Georgia" panose="02040502050405020303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920000"/>
                </a:solidFill>
                <a:latin typeface="Georgia" panose="02040502050405020303" pitchFamily="18" charset="0"/>
              </a:rPr>
              <a:t>Выполнение творческих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505845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811</Words>
  <Application>Microsoft Office PowerPoint</Application>
  <PresentationFormat>Широкоэкранный</PresentationFormat>
  <Paragraphs>119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Тема Office</vt:lpstr>
      <vt:lpstr>консультация для педагогов    Патриотический уголок Организация деятельности по патриотическому воспитанию</vt:lpstr>
      <vt:lpstr>Патриотическое воспитание дошкольников — обязательная составляющая часть деятельности педагогов-воспитателей ДОУ</vt:lpstr>
      <vt:lpstr>Правила организации патриотического уголка</vt:lpstr>
      <vt:lpstr>Правила организации патриотического уголка Соответствовие требованиям ФГОС: </vt:lpstr>
      <vt:lpstr>Информационные направления содержания патриотического уголка в ДОУ</vt:lpstr>
      <vt:lpstr>Содержание патриотического уголка</vt:lpstr>
      <vt:lpstr>Требования к оформлению патриотического уголка</vt:lpstr>
      <vt:lpstr>Материал патриотического уголка</vt:lpstr>
      <vt:lpstr>Организация деятельности в патриотическом уголке</vt:lpstr>
      <vt:lpstr>Патриотическое воспитание дошкольника начинается с любви к своей семье</vt:lpstr>
      <vt:lpstr>Образовательные задачи патриотического воспитания включают знакомство с такими понятиями как:</vt:lpstr>
      <vt:lpstr>Презентация PowerPoint</vt:lpstr>
      <vt:lpstr>Методы патриотического воспитания</vt:lpstr>
      <vt:lpstr>Методы патриотического воспитания</vt:lpstr>
      <vt:lpstr>  Нравственно-патриотическое воспитание – одно из важнейших звеньев  всей системы воспитательной работы  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Патриотический уголок. Организация деятельности по патриотическому воспитанию</dc:title>
  <dc:creator>Татьяна</dc:creator>
  <cp:lastModifiedBy>Татьяна</cp:lastModifiedBy>
  <cp:revision>31</cp:revision>
  <dcterms:created xsi:type="dcterms:W3CDTF">2022-10-10T12:48:23Z</dcterms:created>
  <dcterms:modified xsi:type="dcterms:W3CDTF">2022-10-12T03:00:28Z</dcterms:modified>
</cp:coreProperties>
</file>