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65" r:id="rId2"/>
    <p:sldId id="269" r:id="rId3"/>
    <p:sldId id="282" r:id="rId4"/>
    <p:sldId id="272" r:id="rId5"/>
    <p:sldId id="271" r:id="rId6"/>
    <p:sldId id="273" r:id="rId7"/>
    <p:sldId id="283" r:id="rId8"/>
    <p:sldId id="274" r:id="rId9"/>
    <p:sldId id="275" r:id="rId10"/>
    <p:sldId id="278" r:id="rId11"/>
    <p:sldId id="281" r:id="rId12"/>
    <p:sldId id="280" r:id="rId13"/>
    <p:sldId id="279" r:id="rId14"/>
    <p:sldId id="277" r:id="rId15"/>
    <p:sldId id="286" r:id="rId16"/>
    <p:sldId id="28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  <a:srgbClr val="E1A2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78" autoAdjust="0"/>
  </p:normalViewPr>
  <p:slideViewPr>
    <p:cSldViewPr snapToGrid="0">
      <p:cViewPr varScale="1">
        <p:scale>
          <a:sx n="102" d="100"/>
          <a:sy n="102" d="100"/>
        </p:scale>
        <p:origin x="4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FD570-14E6-4F01-AB39-F15E1590C50E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DE841-37DB-4E0A-B014-CF1189E7D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149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DE841-37DB-4E0A-B014-CF1189E7DDF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678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DE841-37DB-4E0A-B014-CF1189E7DDF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49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F2A-B11F-441C-B82A-AF91A3CD8D41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6659-5D88-47E3-9720-998885367BC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96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F2A-B11F-441C-B82A-AF91A3CD8D41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6659-5D88-47E3-9720-998885367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99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F2A-B11F-441C-B82A-AF91A3CD8D41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6659-5D88-47E3-9720-998885367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5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F2A-B11F-441C-B82A-AF91A3CD8D41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6659-5D88-47E3-9720-998885367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147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F2A-B11F-441C-B82A-AF91A3CD8D41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6659-5D88-47E3-9720-998885367BC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5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F2A-B11F-441C-B82A-AF91A3CD8D41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6659-5D88-47E3-9720-998885367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39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F2A-B11F-441C-B82A-AF91A3CD8D41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6659-5D88-47E3-9720-998885367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92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F2A-B11F-441C-B82A-AF91A3CD8D41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6659-5D88-47E3-9720-998885367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1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F2A-B11F-441C-B82A-AF91A3CD8D41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6659-5D88-47E3-9720-998885367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40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ECFCF2A-B11F-441C-B82A-AF91A3CD8D41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CF6659-5D88-47E3-9720-998885367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93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F2A-B11F-441C-B82A-AF91A3CD8D41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6659-5D88-47E3-9720-998885367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78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ECFCF2A-B11F-441C-B82A-AF91A3CD8D41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1CF6659-5D88-47E3-9720-998885367BC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61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12815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Муниципальное дошкольное образовательное автономное учреждение центр развития ребенка – детский сад</a:t>
            </a:r>
            <a:br>
              <a:rPr lang="ru-RU" sz="2000" b="1" dirty="0" smtClean="0">
                <a:solidFill>
                  <a:srgbClr val="8A0000"/>
                </a:solidFill>
                <a:latin typeface="Georgia" panose="02040502050405020303" pitchFamily="18" charset="0"/>
              </a:rPr>
            </a:br>
            <a:r>
              <a:rPr lang="ru-RU" sz="20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 «Аленький цветочек»</a:t>
            </a:r>
            <a:endParaRPr lang="ru-RU" sz="20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861" y="1293350"/>
            <a:ext cx="10354819" cy="5154951"/>
          </a:xfrm>
        </p:spPr>
        <p:txBody>
          <a:bodyPr>
            <a:normAutofit/>
          </a:bodyPr>
          <a:lstStyle/>
          <a:p>
            <a:pPr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3200" b="1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3200" b="1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Краткая презентация </a:t>
            </a:r>
          </a:p>
          <a:p>
            <a:pPr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основной образовательной программы</a:t>
            </a:r>
          </a:p>
          <a:p>
            <a:pPr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 дошкольного образования</a:t>
            </a:r>
          </a:p>
          <a:p>
            <a:pPr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3200" b="1" dirty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3200" b="1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3200" b="1" dirty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3200" b="1" dirty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Пыть-Ях, ХМАО-Югра</a:t>
            </a:r>
            <a:endParaRPr lang="ru-RU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980" y="0"/>
            <a:ext cx="1162020" cy="164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761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9411" y="13630"/>
            <a:ext cx="9856269" cy="519476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ОЖИДАЕМЫЕ ОБРАЗОВАТЕЛЬНЫЕ РЕЗУЛЬТАТЫ</a:t>
            </a:r>
            <a:endParaRPr lang="ru-RU" sz="22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1924" y="567366"/>
            <a:ext cx="3197994" cy="1178041"/>
          </a:xfrm>
          <a:ln w="28575">
            <a:solidFill>
              <a:srgbClr val="8A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Мотивационные образовательные результаты</a:t>
            </a:r>
            <a:endParaRPr lang="ru-RU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80474" y="2975420"/>
            <a:ext cx="2719139" cy="1516569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Ценностные представления и мотивационные ресурсы</a:t>
            </a:r>
            <a:endParaRPr lang="ru-RU" sz="2400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785324" y="595982"/>
            <a:ext cx="4442059" cy="1149425"/>
          </a:xfrm>
          <a:ln w="38100">
            <a:solidFill>
              <a:srgbClr val="8A0000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Универсальные образовательные РЕЗУЛЬТАТЫ</a:t>
            </a:r>
            <a:endParaRPr lang="ru-RU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069932" y="2587311"/>
            <a:ext cx="2261936" cy="952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Когнитивные способности</a:t>
            </a:r>
            <a:endParaRPr lang="ru-RU" sz="2400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8408" y="0"/>
            <a:ext cx="653592" cy="922952"/>
          </a:xfrm>
          <a:prstGeom prst="rect">
            <a:avLst/>
          </a:prstGeom>
        </p:spPr>
      </p:pic>
      <p:sp>
        <p:nvSpPr>
          <p:cNvPr id="8" name="Объект 3"/>
          <p:cNvSpPr txBox="1">
            <a:spLocks/>
          </p:cNvSpPr>
          <p:nvPr/>
        </p:nvSpPr>
        <p:spPr>
          <a:xfrm>
            <a:off x="3362673" y="3634312"/>
            <a:ext cx="3621504" cy="1031092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ПРЕДМЕТНЫЕ ОБРАЗОВАТЕЛЬНЫЕ РЕЗУЛЬТАТЫ</a:t>
            </a:r>
            <a:endParaRPr lang="ru-RU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9" name="Объект 3"/>
          <p:cNvSpPr txBox="1">
            <a:spLocks/>
          </p:cNvSpPr>
          <p:nvPr/>
        </p:nvSpPr>
        <p:spPr>
          <a:xfrm>
            <a:off x="3296499" y="5488243"/>
            <a:ext cx="3753853" cy="56965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Знания, умения, навыки</a:t>
            </a:r>
            <a:endParaRPr lang="ru-RU" sz="2400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90253" y="1779667"/>
            <a:ext cx="0" cy="824177"/>
          </a:xfrm>
          <a:prstGeom prst="straightConnector1">
            <a:avLst/>
          </a:prstGeom>
          <a:ln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118138" y="4883553"/>
            <a:ext cx="12032" cy="445169"/>
          </a:xfrm>
          <a:prstGeom prst="straightConnector1">
            <a:avLst/>
          </a:prstGeom>
          <a:ln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2104" y="2073436"/>
            <a:ext cx="3465095" cy="1366381"/>
          </a:xfrm>
          <a:prstGeom prst="rect">
            <a:avLst/>
          </a:prstGeom>
        </p:spPr>
      </p:pic>
      <p:sp>
        <p:nvSpPr>
          <p:cNvPr id="18" name="Объект 3"/>
          <p:cNvSpPr txBox="1">
            <a:spLocks/>
          </p:cNvSpPr>
          <p:nvPr/>
        </p:nvSpPr>
        <p:spPr>
          <a:xfrm>
            <a:off x="7535037" y="3699734"/>
            <a:ext cx="3645569" cy="90024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Коммуникативные способности</a:t>
            </a:r>
            <a:endParaRPr lang="ru-RU" sz="2400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19" name="Объект 3"/>
          <p:cNvSpPr txBox="1">
            <a:spLocks/>
          </p:cNvSpPr>
          <p:nvPr/>
        </p:nvSpPr>
        <p:spPr>
          <a:xfrm>
            <a:off x="9631278" y="2537260"/>
            <a:ext cx="2502569" cy="10643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Регуляторные способности</a:t>
            </a:r>
            <a:endParaRPr lang="ru-RU" sz="2400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9303152" y="1962446"/>
            <a:ext cx="54670" cy="1639208"/>
          </a:xfrm>
          <a:prstGeom prst="straightConnector1">
            <a:avLst/>
          </a:prstGeom>
          <a:ln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7781685" y="1920542"/>
            <a:ext cx="276727" cy="542426"/>
          </a:xfrm>
          <a:prstGeom prst="straightConnector1">
            <a:avLst/>
          </a:prstGeom>
          <a:ln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0500295" y="1876251"/>
            <a:ext cx="343427" cy="507455"/>
          </a:xfrm>
          <a:prstGeom prst="straightConnector1">
            <a:avLst/>
          </a:prstGeom>
          <a:ln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flipH="1">
            <a:off x="3730698" y="661784"/>
            <a:ext cx="583531" cy="421058"/>
          </a:xfrm>
          <a:prstGeom prst="straightConnector1">
            <a:avLst/>
          </a:prstGeom>
          <a:ln w="381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5086396" y="595982"/>
            <a:ext cx="31742" cy="2843835"/>
          </a:xfrm>
          <a:prstGeom prst="straightConnector1">
            <a:avLst/>
          </a:prstGeom>
          <a:ln w="381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5943601" y="637674"/>
            <a:ext cx="649704" cy="445168"/>
          </a:xfrm>
          <a:prstGeom prst="straightConnector1">
            <a:avLst/>
          </a:prstGeom>
          <a:ln w="381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990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791" y="0"/>
            <a:ext cx="903209" cy="127544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" y="171451"/>
            <a:ext cx="10881360" cy="525779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Целевые ориентиры на этапе завершения дошкольного образования</a:t>
            </a:r>
            <a:endParaRPr lang="ru-RU" sz="22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0" y="697230"/>
            <a:ext cx="11761470" cy="601218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ребенок овладевает основными культурными способами деятельности, проявляет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инициативу и самостоятельность в разных видах деятельности в игре, общении, познавательно-исследовательской деятельности, конструировании и др.;</a:t>
            </a:r>
          </a:p>
          <a:p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играх;</a:t>
            </a:r>
          </a:p>
          <a:p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ребенок обладает развитым воображением, которое реализуется в разных видах деятельности, и прежде всего в игре;</a:t>
            </a:r>
          </a:p>
          <a:p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ребенок достаточно хорошо владеет устной речью, может выражать свои мысли и желания;</a:t>
            </a:r>
          </a:p>
          <a:p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</a:t>
            </a:r>
            <a:endParaRPr lang="ru-RU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600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1277" y="0"/>
            <a:ext cx="890093" cy="126198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28955"/>
            <a:ext cx="10058400" cy="62542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Программа включает три основных раздела</a:t>
            </a:r>
            <a:endParaRPr lang="ru-RU" sz="24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7472" y="1207477"/>
            <a:ext cx="3300984" cy="5047019"/>
          </a:xfrm>
          <a:ln w="28575">
            <a:solidFill>
              <a:srgbClr val="8A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Целевой раздел </a:t>
            </a:r>
            <a:r>
              <a:rPr lang="ru-RU" sz="18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 </a:t>
            </a:r>
            <a:endParaRPr lang="ru-RU" sz="1800" dirty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включает в себя: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 - пояснительную записку (цели, задачи Программы, - принципы и подходы к ее формированию, значимые для разработки и реализации  Программы характеристики);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планируемые результаты осв</a:t>
            </a:r>
            <a:r>
              <a:rPr lang="ru-RU" sz="18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оения </a:t>
            </a: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Программы</a:t>
            </a:r>
            <a:endParaRPr lang="ru-RU" sz="1800" i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12480" y="1207477"/>
            <a:ext cx="3438144" cy="5047019"/>
          </a:xfrm>
          <a:ln w="28575">
            <a:solidFill>
              <a:srgbClr val="8A0000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8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Организационный раздел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800" i="1" dirty="0">
                <a:solidFill>
                  <a:srgbClr val="8A0000"/>
                </a:solidFill>
                <a:latin typeface="Georgia" panose="02040502050405020303" pitchFamily="18" charset="0"/>
              </a:rPr>
              <a:t>в</a:t>
            </a: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ключает в себя: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описание материально-технического обеспечения Программы;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обеспеченность методическими материалами и средствами обучения и воспитания;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распорядок  дня;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особенности традиционных событий, праздников, мероприятий;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особенности организации развивающей предметно-пространственной среды</a:t>
            </a:r>
            <a:endParaRPr lang="ru-RU" sz="1800" i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29100" y="1207477"/>
            <a:ext cx="3602736" cy="5047019"/>
          </a:xfrm>
          <a:prstGeom prst="rect">
            <a:avLst/>
          </a:prstGeom>
          <a:ln w="28575">
            <a:solidFill>
              <a:srgbClr val="8A0000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Содержательный раздел</a:t>
            </a:r>
            <a:endParaRPr lang="ru-RU" sz="1800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включает в себя: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>
                <a:solidFill>
                  <a:srgbClr val="8A0000"/>
                </a:solidFill>
                <a:latin typeface="Georgia" panose="02040502050405020303" pitchFamily="18" charset="0"/>
              </a:rPr>
              <a:t>-</a:t>
            </a: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 описание образовательной деятельности в соответствии с направлениями развития ребенка в пяти образовательных областях;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описание вариативных форм, способов, методов и средств реализации Программы;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описание образовательной деятельности по профессиональной коррекции нарушений развития детей;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особенности взаимодействия педагогического коллектива с семьями воспитанников.</a:t>
            </a:r>
            <a:endParaRPr lang="ru-RU" sz="1800" i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442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185" y="234463"/>
            <a:ext cx="10909495" cy="89710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В соответствии с требованиями ФГОС ДО </a:t>
            </a:r>
            <a:br>
              <a:rPr lang="ru-RU" sz="2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</a:br>
            <a:r>
              <a:rPr lang="ru-RU" sz="2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Программа состоит:</a:t>
            </a:r>
            <a:endParaRPr lang="ru-RU" sz="28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5509" y="2617470"/>
            <a:ext cx="4283611" cy="374816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Обязательная часть: </a:t>
            </a:r>
          </a:p>
          <a:p>
            <a:pPr algn="ctr"/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(объем не менее 60% от общего объема)</a:t>
            </a:r>
          </a:p>
          <a:p>
            <a:pPr algn="ctr"/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Инновационная образовательная программа </a:t>
            </a:r>
          </a:p>
          <a:p>
            <a:pPr algn="ctr"/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«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ОТ РОЖДЕНИЯ ДО ШКОЛЫ» </a:t>
            </a:r>
            <a:endParaRPr lang="ru-RU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под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редакцией Н. Е. </a:t>
            </a:r>
            <a:r>
              <a:rPr lang="ru-RU" dirty="0" err="1">
                <a:solidFill>
                  <a:srgbClr val="8A0000"/>
                </a:solidFill>
                <a:latin typeface="Georgia" panose="02040502050405020303" pitchFamily="18" charset="0"/>
              </a:rPr>
              <a:t>Вераксы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, Т. С. Комаровой, Э. М. </a:t>
            </a: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Дорофеевой. </a:t>
            </a:r>
            <a:endParaRPr lang="ru-RU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55079" y="2286000"/>
            <a:ext cx="5690693" cy="4220308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Вариативная часть </a:t>
            </a:r>
            <a:r>
              <a:rPr lang="ru-RU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– часть формируемую участниками образовательных отношений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(объем не более 40% от общего объема)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Программа «Социокультурные истоки» под общей редакцией И.А. Кузьмина,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Парциальная программа «Юный Эколог» С.Н. Николаева,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Программа  «Экономическое воспитание дошкольников: формирование предпосылок финансовой грамотности» Л.В. Стахович, Е.В. </a:t>
            </a:r>
            <a:r>
              <a:rPr lang="ru-RU" dirty="0" err="1" smtClean="0">
                <a:solidFill>
                  <a:srgbClr val="8A0000"/>
                </a:solidFill>
                <a:latin typeface="Georgia" panose="02040502050405020303" pitchFamily="18" charset="0"/>
              </a:rPr>
              <a:t>Семенкова</a:t>
            </a: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, Л.Ю. </a:t>
            </a:r>
            <a:r>
              <a:rPr lang="ru-RU" dirty="0" err="1" smtClean="0">
                <a:solidFill>
                  <a:srgbClr val="8A0000"/>
                </a:solidFill>
                <a:latin typeface="Georgia" panose="02040502050405020303" pitchFamily="18" charset="0"/>
              </a:rPr>
              <a:t>Рыжановская</a:t>
            </a: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5680" y="89978"/>
            <a:ext cx="890093" cy="1261981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 flipH="1">
            <a:off x="3486443" y="1351959"/>
            <a:ext cx="651217" cy="914109"/>
          </a:xfrm>
          <a:prstGeom prst="straightConnector1">
            <a:avLst/>
          </a:prstGeom>
          <a:ln w="5715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109460" y="1351959"/>
            <a:ext cx="800100" cy="914109"/>
          </a:xfrm>
          <a:prstGeom prst="straightConnector1">
            <a:avLst/>
          </a:prstGeom>
          <a:ln w="5715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228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537" y="1"/>
            <a:ext cx="11419773" cy="43433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8A0000"/>
                </a:solidFill>
                <a:latin typeface="Georgia" panose="02040502050405020303" pitchFamily="18" charset="0"/>
              </a:rPr>
              <a:t>О</a:t>
            </a:r>
            <a:r>
              <a:rPr lang="ru-RU" sz="2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собенности взаимодействия с семьями воспитанников</a:t>
            </a:r>
            <a:endParaRPr lang="ru-RU" sz="2400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817" y="434340"/>
            <a:ext cx="11872762" cy="6279280"/>
          </a:xfrm>
        </p:spPr>
        <p:txBody>
          <a:bodyPr>
            <a:normAutofit/>
          </a:bodyPr>
          <a:lstStyle/>
          <a:p>
            <a:r>
              <a:rPr lang="ru-RU" sz="19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     Основная </a:t>
            </a:r>
            <a:r>
              <a:rPr lang="ru-RU" sz="1900" b="1" dirty="0">
                <a:solidFill>
                  <a:srgbClr val="8A0000"/>
                </a:solidFill>
                <a:latin typeface="Georgia" panose="02040502050405020303" pitchFamily="18" charset="0"/>
              </a:rPr>
              <a:t>цель</a:t>
            </a:r>
            <a:r>
              <a:rPr lang="ru-RU" sz="1900" dirty="0">
                <a:solidFill>
                  <a:srgbClr val="8A0000"/>
                </a:solidFill>
                <a:latin typeface="Georgia" panose="02040502050405020303" pitchFamily="18" charset="0"/>
              </a:rPr>
              <a:t> взаимодействия детского сада с семьями </a:t>
            </a:r>
            <a:r>
              <a:rPr lang="ru-RU" sz="19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воспитанников - </a:t>
            </a:r>
            <a:r>
              <a:rPr lang="ru-RU" sz="1900" dirty="0">
                <a:solidFill>
                  <a:srgbClr val="8A0000"/>
                </a:solidFill>
                <a:latin typeface="Georgia" panose="02040502050405020303" pitchFamily="18" charset="0"/>
              </a:rPr>
              <a:t>сохранение и укрепление здоровья детей, обеспечение их эмоционального благополучия, комплексное всестороннее развитие и создание оптимальных условий для развития личности каждого ребёнка, путем обеспечения единства подходов к воспитанию детей в условиях дошкольного образовательного учреждения и семьи и повышения компетентности родителей в области воспитания</a:t>
            </a:r>
            <a:r>
              <a:rPr lang="ru-RU" sz="19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.</a:t>
            </a:r>
            <a:endParaRPr lang="ru-RU" sz="1900" dirty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r>
              <a:rPr lang="ru-RU" sz="1900" b="1" dirty="0">
                <a:solidFill>
                  <a:srgbClr val="8A0000"/>
                </a:solidFill>
                <a:latin typeface="Georgia" panose="02040502050405020303" pitchFamily="18" charset="0"/>
              </a:rPr>
              <a:t>     Основные задачи взаимодействия детского сада с</a:t>
            </a:r>
            <a:r>
              <a:rPr lang="ru-RU" sz="19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 семьями воспитанников:</a:t>
            </a:r>
            <a:endParaRPr lang="ru-RU" sz="1900" dirty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r>
              <a:rPr lang="ru-RU" sz="1900" dirty="0">
                <a:solidFill>
                  <a:srgbClr val="8A0000"/>
                </a:solidFill>
                <a:latin typeface="Georgia" panose="02040502050405020303" pitchFamily="18" charset="0"/>
              </a:rPr>
              <a:t>- изучение отношения педагогов и родителей к различным вопросам воспитания и обучения, развития детей, условий организации разнообразной деятельности в саду; </a:t>
            </a:r>
          </a:p>
          <a:p>
            <a:r>
              <a:rPr lang="ru-RU" sz="1900" dirty="0">
                <a:solidFill>
                  <a:srgbClr val="8A0000"/>
                </a:solidFill>
                <a:latin typeface="Georgia" panose="02040502050405020303" pitchFamily="18" charset="0"/>
              </a:rPr>
              <a:t>- знакомство педагогов и родителей с лучшим опытом воспитания в детском саду и семье, а также с трудностями, возникающими в семейном и общественном воспитании дошкольников;</a:t>
            </a:r>
          </a:p>
          <a:p>
            <a:r>
              <a:rPr lang="ru-RU" sz="1900" dirty="0">
                <a:solidFill>
                  <a:srgbClr val="8A0000"/>
                </a:solidFill>
                <a:latin typeface="Georgia" panose="02040502050405020303" pitchFamily="18" charset="0"/>
              </a:rPr>
              <a:t>- информирование друг друга об актуальных задачах воспитания и обучения детей и о возможностях детского сада и семьи в решении данных задач; </a:t>
            </a:r>
          </a:p>
          <a:p>
            <a:r>
              <a:rPr lang="ru-RU" sz="1900" dirty="0">
                <a:solidFill>
                  <a:srgbClr val="8A0000"/>
                </a:solidFill>
                <a:latin typeface="Georgia" panose="02040502050405020303" pitchFamily="18" charset="0"/>
              </a:rPr>
              <a:t>- создание в саду условий для разнообразного по содержанию и формам сотрудничество, способствующего развитию конструктивного взаимодействия педагогов и родителей с детьми; </a:t>
            </a:r>
          </a:p>
          <a:p>
            <a:r>
              <a:rPr lang="ru-RU" sz="1900" dirty="0">
                <a:solidFill>
                  <a:srgbClr val="8A0000"/>
                </a:solidFill>
                <a:latin typeface="Georgia" panose="02040502050405020303" pitchFamily="18" charset="0"/>
              </a:rPr>
              <a:t>- привлечение семей воспитанников к участию в совместных с педагогами мероприятиях, организуемых в районе; </a:t>
            </a:r>
          </a:p>
          <a:p>
            <a:r>
              <a:rPr lang="ru-RU" sz="1900" dirty="0">
                <a:solidFill>
                  <a:srgbClr val="8A0000"/>
                </a:solidFill>
                <a:latin typeface="Georgia" panose="02040502050405020303" pitchFamily="18" charset="0"/>
              </a:rPr>
              <a:t>- поощрение родителей за внимательное отношение к разнообразным стремлениям и потребностям ребенка, создание необходимых условий для их удовлетворения в семье.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0030" y="0"/>
            <a:ext cx="521970" cy="737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859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" y="286603"/>
            <a:ext cx="11007090" cy="53635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Формы взаимодействия с родителями</a:t>
            </a:r>
            <a:endParaRPr lang="ru-RU" sz="24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870" y="1014095"/>
            <a:ext cx="5360670" cy="73628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Информационно-аналитические</a:t>
            </a:r>
            <a:endParaRPr lang="ru-RU" sz="18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48590" y="2082905"/>
            <a:ext cx="4663440" cy="664211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Наглядно-информационные</a:t>
            </a:r>
            <a:endParaRPr lang="ru-RU" sz="18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029652" y="994410"/>
            <a:ext cx="5777538" cy="731520"/>
          </a:xfrm>
        </p:spPr>
        <p:txBody>
          <a:bodyPr/>
          <a:lstStyle/>
          <a:p>
            <a:r>
              <a:rPr lang="ru-RU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Анкетирование, опросы, мониторинг, индивидуальные беседы</a:t>
            </a:r>
            <a:endParaRPr lang="ru-RU" i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7805" y="0"/>
            <a:ext cx="704195" cy="994410"/>
          </a:xfrm>
          <a:prstGeom prst="rect">
            <a:avLst/>
          </a:prstGeom>
        </p:spPr>
      </p:pic>
      <p:sp>
        <p:nvSpPr>
          <p:cNvPr id="8" name="Текст 4"/>
          <p:cNvSpPr txBox="1">
            <a:spLocks/>
          </p:cNvSpPr>
          <p:nvPr/>
        </p:nvSpPr>
        <p:spPr>
          <a:xfrm>
            <a:off x="148590" y="3379894"/>
            <a:ext cx="3234690" cy="771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информационные</a:t>
            </a:r>
            <a:endParaRPr lang="ru-RU" sz="18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9" name="Текст 4"/>
          <p:cNvSpPr txBox="1">
            <a:spLocks/>
          </p:cNvSpPr>
          <p:nvPr/>
        </p:nvSpPr>
        <p:spPr>
          <a:xfrm>
            <a:off x="148590" y="4961043"/>
            <a:ext cx="3234690" cy="684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досуговые</a:t>
            </a:r>
            <a:endParaRPr lang="ru-RU" sz="18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cxnSp>
        <p:nvCxnSpPr>
          <p:cNvPr id="11" name="Прямая со стрелкой 10"/>
          <p:cNvCxnSpPr>
            <a:stCxn id="3" idx="3"/>
          </p:cNvCxnSpPr>
          <p:nvPr/>
        </p:nvCxnSpPr>
        <p:spPr>
          <a:xfrm>
            <a:off x="5463540" y="1382236"/>
            <a:ext cx="400050" cy="3227"/>
          </a:xfrm>
          <a:prstGeom prst="straightConnector1">
            <a:avLst/>
          </a:prstGeom>
          <a:ln w="28575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бъект 5"/>
          <p:cNvSpPr txBox="1">
            <a:spLocks/>
          </p:cNvSpPr>
          <p:nvPr/>
        </p:nvSpPr>
        <p:spPr>
          <a:xfrm>
            <a:off x="6029652" y="2056978"/>
            <a:ext cx="5810250" cy="93768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Информационные стенды,  информационные буклеты, памятки, выставки, сайт учреждения</a:t>
            </a:r>
            <a:endParaRPr lang="ru-RU" i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154930" y="2386754"/>
            <a:ext cx="708660" cy="6138"/>
          </a:xfrm>
          <a:prstGeom prst="straightConnector1">
            <a:avLst/>
          </a:prstGeom>
          <a:ln w="28575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бъект 5"/>
          <p:cNvSpPr txBox="1">
            <a:spLocks/>
          </p:cNvSpPr>
          <p:nvPr/>
        </p:nvSpPr>
        <p:spPr>
          <a:xfrm>
            <a:off x="6213879" y="5152389"/>
            <a:ext cx="5792316" cy="79121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Праздники, совместные досуги, развлечения, творческие конкурсы</a:t>
            </a:r>
            <a:endParaRPr lang="ru-RU" i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4732020" y="3765551"/>
            <a:ext cx="1131570" cy="2751"/>
          </a:xfrm>
          <a:prstGeom prst="straightConnector1">
            <a:avLst/>
          </a:prstGeom>
          <a:ln w="28575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бъект 5"/>
          <p:cNvSpPr txBox="1">
            <a:spLocks/>
          </p:cNvSpPr>
          <p:nvPr/>
        </p:nvSpPr>
        <p:spPr>
          <a:xfrm>
            <a:off x="6115050" y="3321473"/>
            <a:ext cx="5724852" cy="152019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Родительские собрания, открытые образовательные мероприятия, мастер-классы, индивидуальные консультации, образовательные проекты</a:t>
            </a:r>
            <a:endParaRPr lang="ru-RU" i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3920490" y="5303520"/>
            <a:ext cx="1988820" cy="11430"/>
          </a:xfrm>
          <a:prstGeom prst="straightConnector1">
            <a:avLst/>
          </a:prstGeom>
          <a:ln w="28575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39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0011"/>
            <a:ext cx="11578590" cy="165735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Авторы Программы «От рождения до школы</a:t>
            </a:r>
            <a:r>
              <a:rPr lang="ru-RU" sz="24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» </a:t>
            </a:r>
            <a:r>
              <a:rPr lang="ru-RU" sz="24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и педагоги нашего учреждения, признавая уникальность дошкольного детства, </a:t>
            </a:r>
            <a:br>
              <a:rPr lang="ru-RU" sz="2400" dirty="0" smtClean="0">
                <a:solidFill>
                  <a:srgbClr val="8A0000"/>
                </a:solidFill>
                <a:latin typeface="Georgia" panose="02040502050405020303" pitchFamily="18" charset="0"/>
              </a:rPr>
            </a:br>
            <a:r>
              <a:rPr lang="ru-RU" sz="24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как важнейшего этапа в общем развитии человека, </a:t>
            </a:r>
            <a:br>
              <a:rPr lang="ru-RU" sz="2400" dirty="0" smtClean="0">
                <a:solidFill>
                  <a:srgbClr val="8A0000"/>
                </a:solidFill>
                <a:latin typeface="Georgia" panose="02040502050405020303" pitchFamily="18" charset="0"/>
              </a:rPr>
            </a:br>
            <a:r>
              <a:rPr lang="ru-RU" sz="24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ориентируются на обеспечение полного проживания детьми дошкольного детства как самоценного, значимого самого по себе этапа жизни каждого </a:t>
            </a:r>
            <a:r>
              <a:rPr lang="ru-RU" sz="24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ребенка</a:t>
            </a:r>
            <a:endParaRPr lang="ru-RU" sz="2400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06041" y="2098570"/>
            <a:ext cx="6812279" cy="1908810"/>
          </a:xfrm>
          <a:ln w="28575">
            <a:solidFill>
              <a:srgbClr val="8A0000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cap="none" dirty="0" smtClean="0">
                <a:solidFill>
                  <a:srgbClr val="8A0000"/>
                </a:solidFill>
                <a:latin typeface="Georgia" panose="02040502050405020303" pitchFamily="18" charset="0"/>
              </a:rPr>
              <a:t>«…Обучение в рамках Программы – это развивающее обучение в зоне ближайшего развития.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cap="none" dirty="0" smtClean="0">
                <a:solidFill>
                  <a:srgbClr val="8A0000"/>
                </a:solidFill>
                <a:latin typeface="Georgia" panose="02040502050405020303" pitchFamily="18" charset="0"/>
              </a:rPr>
              <a:t>Развитие в рамках Программы выступает как важнейший результат успешности воспитания и обучения детей…»</a:t>
            </a:r>
            <a:endParaRPr lang="ru-RU" cap="none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17970" y="4271434"/>
            <a:ext cx="5326380" cy="1569296"/>
          </a:xfrm>
          <a:ln w="28575">
            <a:solidFill>
              <a:srgbClr val="8A0000"/>
            </a:solidFill>
          </a:ln>
        </p:spPr>
        <p:txBody>
          <a:bodyPr>
            <a:noAutofit/>
          </a:bodyPr>
          <a:lstStyle/>
          <a:p>
            <a:pPr algn="r"/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«…</a:t>
            </a:r>
            <a:r>
              <a:rPr lang="ru-RU" cap="none" dirty="0">
                <a:solidFill>
                  <a:srgbClr val="8A0000"/>
                </a:solidFill>
                <a:latin typeface="Georgia" panose="02040502050405020303" pitchFamily="18" charset="0"/>
              </a:rPr>
              <a:t>О</a:t>
            </a:r>
            <a:r>
              <a:rPr lang="ru-RU" cap="none" dirty="0" smtClean="0">
                <a:solidFill>
                  <a:srgbClr val="8A0000"/>
                </a:solidFill>
                <a:latin typeface="Georgia" panose="02040502050405020303" pitchFamily="18" charset="0"/>
              </a:rPr>
              <a:t>бучение по Программе строится на базе характерных для дошкольного возраста видах деятельности…» </a:t>
            </a:r>
            <a:endParaRPr lang="ru-RU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46104" y="4271434"/>
            <a:ext cx="5206006" cy="1569296"/>
          </a:xfrm>
          <a:ln w="28575">
            <a:solidFill>
              <a:srgbClr val="8A0000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endParaRPr lang="ru-RU" sz="1400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«…Обучение по Программе направленно на развитие умения думать, рассуждать, вступать в диалог, отстаивать свою точку зрения…»</a:t>
            </a:r>
            <a:endParaRPr lang="ru-RU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7805" y="0"/>
            <a:ext cx="704195" cy="99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673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9382"/>
            <a:ext cx="10906298" cy="76002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Основная образовательная программа дошкольного образования</a:t>
            </a:r>
            <a:endParaRPr lang="ru-RU" sz="24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8924"/>
            <a:ext cx="3373451" cy="4741465"/>
          </a:xfrm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3526972" y="1341912"/>
            <a:ext cx="8193974" cy="4888477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Основная образовательная программа дошкольного образования МДОАУ </a:t>
            </a:r>
            <a:r>
              <a:rPr lang="ru-RU" sz="2200" dirty="0" err="1" smtClean="0">
                <a:solidFill>
                  <a:srgbClr val="8A0000"/>
                </a:solidFill>
                <a:latin typeface="Georgia" panose="02040502050405020303" pitchFamily="18" charset="0"/>
              </a:rPr>
              <a:t>црр</a:t>
            </a:r>
            <a:r>
              <a:rPr lang="ru-RU" sz="22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-д/с «Аленький цветочек» разработана с учетом требований государственного образовательного стандарта дошкольного образования (ФГОС ДО), особенностей образовательного учреждения, образовательных потребностей и запросов  воспитанников.</a:t>
            </a:r>
          </a:p>
          <a:p>
            <a:pPr marL="0" indent="3600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За основу Программы взяты концептуальные положения инновационной </a:t>
            </a:r>
            <a:r>
              <a:rPr lang="ru-RU" sz="2200" dirty="0">
                <a:solidFill>
                  <a:srgbClr val="8A0000"/>
                </a:solidFill>
                <a:latin typeface="Georgia" panose="02040502050405020303" pitchFamily="18" charset="0"/>
              </a:rPr>
              <a:t>образовательной программы «ОТ РОЖДЕНИЯ ДО ШКОЛЫ» под редакцией Н. Е. </a:t>
            </a:r>
            <a:r>
              <a:rPr lang="ru-RU" sz="2200" dirty="0" err="1">
                <a:solidFill>
                  <a:srgbClr val="8A0000"/>
                </a:solidFill>
                <a:latin typeface="Georgia" panose="02040502050405020303" pitchFamily="18" charset="0"/>
              </a:rPr>
              <a:t>Вераксы</a:t>
            </a:r>
            <a:r>
              <a:rPr lang="ru-RU" sz="2200" dirty="0">
                <a:solidFill>
                  <a:srgbClr val="8A0000"/>
                </a:solidFill>
                <a:latin typeface="Georgia" panose="02040502050405020303" pitchFamily="18" charset="0"/>
              </a:rPr>
              <a:t>, Т. С. Комаровой, Э. М. Дорофеевой, содержание и механизмы которой обеспечивают полноценное развитие личности ребёнка во всех основных образовательных </a:t>
            </a:r>
            <a:r>
              <a:rPr lang="ru-RU" sz="22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областях.</a:t>
            </a:r>
            <a:endParaRPr lang="ru-RU" sz="2200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5690" y="84357"/>
            <a:ext cx="914639" cy="129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99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170" y="137161"/>
            <a:ext cx="10938510" cy="845819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Программа предполагает возможность начала освоения детьми содержания образовательных областей на любом этапе ее реализации: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8610" y="1291590"/>
            <a:ext cx="11167110" cy="5337810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ранний возраст (1 – 3 года)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дошкольный </a:t>
            </a: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</a:rPr>
              <a:t>возраст (3-4 года) 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</a:rPr>
              <a:t>дошкольный возраст (4-5 лет) 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</a:rPr>
              <a:t>дошкольный возраст (5-6 лет)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дошкольный </a:t>
            </a: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</a:rPr>
              <a:t>возраст (6-7 (8) лет) </a:t>
            </a:r>
          </a:p>
          <a:p>
            <a:pPr algn="ctr">
              <a:spcBef>
                <a:spcPts val="600"/>
              </a:spcBef>
            </a:pP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Программа учитывает индивидуальные потребности </a:t>
            </a: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ребенка</a:t>
            </a: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, </a:t>
            </a:r>
            <a:endParaRPr lang="ru-RU" sz="2600" dirty="0" smtClean="0">
              <a:solidFill>
                <a:srgbClr val="8A0000"/>
              </a:solidFill>
              <a:latin typeface="Georgia" panose="02040502050405020303" pitchFamily="18" charset="0"/>
              <a:ea typeface="Open Sans" charset="0"/>
              <a:cs typeface="Open Sans" charset="0"/>
            </a:endParaRPr>
          </a:p>
          <a:p>
            <a:pPr algn="ctr">
              <a:spcBef>
                <a:spcPts val="600"/>
              </a:spcBef>
            </a:pP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связанные </a:t>
            </a: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с его жизненной ситуацией и </a:t>
            </a: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состоянием </a:t>
            </a: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здоровья</a:t>
            </a: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,</a:t>
            </a:r>
          </a:p>
          <a:p>
            <a:pPr algn="ctr">
              <a:spcBef>
                <a:spcPts val="600"/>
              </a:spcBef>
            </a:pP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 </a:t>
            </a: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определяющие особые условия </a:t>
            </a: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получения </a:t>
            </a: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им </a:t>
            </a: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образования, </a:t>
            </a:r>
          </a:p>
          <a:p>
            <a:pPr algn="ctr">
              <a:spcBef>
                <a:spcPts val="600"/>
              </a:spcBef>
            </a:pP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индивидуальные </a:t>
            </a: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потребности </a:t>
            </a: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отдельных </a:t>
            </a: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категорий детей, </a:t>
            </a:r>
            <a:endParaRPr lang="ru-RU" sz="2600" dirty="0" smtClean="0">
              <a:solidFill>
                <a:srgbClr val="8A0000"/>
              </a:solidFill>
              <a:latin typeface="Georgia" panose="02040502050405020303" pitchFamily="18" charset="0"/>
              <a:ea typeface="Open Sans" charset="0"/>
              <a:cs typeface="Open Sans" charset="0"/>
            </a:endParaRPr>
          </a:p>
          <a:p>
            <a:pPr algn="ctr">
              <a:spcBef>
                <a:spcPts val="600"/>
              </a:spcBef>
            </a:pP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в </a:t>
            </a: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том числе с ограниченными возможностями здоровья</a:t>
            </a:r>
          </a:p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0" y="21220"/>
            <a:ext cx="994649" cy="140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356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229" y="286604"/>
            <a:ext cx="10923451" cy="330914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rgbClr val="8A0000"/>
                </a:solidFill>
                <a:latin typeface="Georgia" panose="02040502050405020303" pitchFamily="18" charset="0"/>
              </a:rPr>
              <a:t>Основная образовательная программа дошкольного образования</a:t>
            </a:r>
            <a:endParaRPr lang="ru-RU" sz="2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580" y="84358"/>
            <a:ext cx="651749" cy="920350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32229" y="745724"/>
            <a:ext cx="11749973" cy="6112275"/>
          </a:xfrm>
        </p:spPr>
        <p:txBody>
          <a:bodyPr>
            <a:normAutofit fontScale="62500" lnSpcReduction="20000"/>
          </a:bodyPr>
          <a:lstStyle/>
          <a:p>
            <a:pPr marL="0" indent="4500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900" b="1" dirty="0">
                <a:solidFill>
                  <a:srgbClr val="8A0000"/>
                </a:solidFill>
                <a:latin typeface="Georgia" panose="02040502050405020303" pitchFamily="18" charset="0"/>
              </a:rPr>
              <a:t>Программа разработана в соответствии с</a:t>
            </a:r>
            <a:r>
              <a:rPr lang="ru-RU" sz="29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:</a:t>
            </a:r>
            <a:endParaRPr lang="ru-RU" sz="2900" dirty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indent="4500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- Федеральным законом от 29.12.2012г. № 273-ФЗ «Об образовании в Российской Федерации» (далее- ФЗ №273 "Об образовании в РФ).</a:t>
            </a:r>
          </a:p>
          <a:p>
            <a:pPr marL="0" indent="4500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- Приказом Министерства образования и науки РФ от 17.10.2013г. № 1155 «Об утверждении федерального государственного образовательного стандарта дошкольного образования» (далее- ФГОС ДО).</a:t>
            </a:r>
          </a:p>
          <a:p>
            <a:pPr marL="0" indent="4500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9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</a:t>
            </a: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Приказом Министерства образования и науки РФ от </a:t>
            </a:r>
            <a:r>
              <a:rPr lang="ru-RU" sz="29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31.07.2020г №373 </a:t>
            </a: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«Об утверждении </a:t>
            </a:r>
            <a:r>
              <a:rPr lang="ru-RU" sz="29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Порядка </a:t>
            </a: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организации и осуществлении образовательной деятельности по основным общеобразовательным программам – образовательным программам дошкольного образования».</a:t>
            </a:r>
          </a:p>
          <a:p>
            <a:pPr marL="0" indent="4500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- Приказом Министерства образования и науки РФ от 28.12.2010г. № 2106 «Об утверждении и введении в действие федеральных требований к образовательным учреждениям в части охраны здоровья </a:t>
            </a:r>
            <a:r>
              <a:rPr lang="ru-RU" sz="29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обучающихся, </a:t>
            </a: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воспитанников».</a:t>
            </a:r>
          </a:p>
          <a:p>
            <a:pPr marL="0" indent="4500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- Санитарно-эпидемиологическими правилами и нормативами СанПиН </a:t>
            </a:r>
            <a:r>
              <a:rPr lang="ru-RU" sz="29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2.4.3648-20 </a:t>
            </a: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«Санитарно-эпидемиологическими требованиями к </a:t>
            </a:r>
            <a:r>
              <a:rPr lang="ru-RU" sz="29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организациям воспитания и обучения, отдыха и оздоровления детей и молодежи» от 28.09.2020г</a:t>
            </a: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. </a:t>
            </a:r>
            <a:endParaRPr lang="ru-RU" sz="2900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indent="4500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9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Санитарными правилами и нормами СанПиН 1.2.3685-21 «Гигиенические нормативы и требования к обеспечению безопасности и (или) безвредности для человека факторов среды обитания».</a:t>
            </a:r>
            <a:endParaRPr lang="ru-RU" sz="2900" dirty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indent="4500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- Действующим законодательством и локальными актами МДОАУ </a:t>
            </a:r>
            <a:r>
              <a:rPr lang="ru-RU" sz="2900" dirty="0" err="1">
                <a:solidFill>
                  <a:srgbClr val="8A0000"/>
                </a:solidFill>
                <a:latin typeface="Georgia" panose="02040502050405020303" pitchFamily="18" charset="0"/>
              </a:rPr>
              <a:t>црр</a:t>
            </a: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 - д/с «Аленький цветочек».  </a:t>
            </a:r>
          </a:p>
          <a:p>
            <a:pPr marL="0" indent="4500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Программа реализуется на государственном языке Российской Федерации (ст.14 ФЗ «Об образовании в РФ»).</a:t>
            </a:r>
          </a:p>
          <a:p>
            <a:pPr marL="0" indent="4500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3200" b="1" i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680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714" y="286603"/>
            <a:ext cx="10937966" cy="729397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8A0000"/>
                </a:solidFill>
                <a:latin typeface="Georgia" panose="02040502050405020303" pitchFamily="18" charset="0"/>
              </a:rPr>
              <a:t>Муниципальное дошкольное образовательное автономное учреждение центр развития ребенка – детский сад «Аленький цветочек»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3148" y="1218246"/>
            <a:ext cx="10312532" cy="5218180"/>
          </a:xfrm>
        </p:spPr>
        <p:txBody>
          <a:bodyPr>
            <a:normAutofit/>
          </a:bodyPr>
          <a:lstStyle/>
          <a:p>
            <a:pPr marL="1471400" lvl="8" indent="0">
              <a:buNone/>
            </a:pPr>
            <a:r>
              <a:rPr lang="ru-RU" sz="36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   Главная цель Программы –</a:t>
            </a:r>
          </a:p>
          <a:p>
            <a:pPr marL="0" indent="41400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ru-RU" sz="1050" b="1" i="1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indent="41400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создание </a:t>
            </a:r>
            <a:r>
              <a:rPr lang="ru-RU" sz="2600" b="1" i="1" dirty="0">
                <a:solidFill>
                  <a:srgbClr val="8A0000"/>
                </a:solidFill>
                <a:latin typeface="Georgia" panose="02040502050405020303" pitchFamily="18" charset="0"/>
              </a:rPr>
              <a:t>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к обучению в школе, обеспечение безопасности жизнедеятельности </a:t>
            </a:r>
            <a:r>
              <a:rPr lang="ru-RU" sz="26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дошкольника</a:t>
            </a:r>
            <a:endParaRPr lang="ru-RU" sz="2600" b="1" i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0" y="84357"/>
            <a:ext cx="994649" cy="140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669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7351" y="0"/>
            <a:ext cx="994649" cy="14045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503" y="84358"/>
            <a:ext cx="10735293" cy="984422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rgbClr val="8A0000"/>
                </a:solidFill>
                <a:latin typeface="Georgia" panose="02040502050405020303" pitchFamily="18" charset="0"/>
              </a:rPr>
              <a:t>Программа направлена на решение следующих задач, определенных ФГОС ДО:</a:t>
            </a:r>
            <a:br>
              <a:rPr lang="ru-RU" sz="2200" b="1" dirty="0">
                <a:solidFill>
                  <a:srgbClr val="8A0000"/>
                </a:solidFill>
                <a:latin typeface="Georgia" panose="02040502050405020303" pitchFamily="18" charset="0"/>
              </a:rPr>
            </a:br>
            <a:endParaRPr lang="ru-RU" sz="22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507" y="807521"/>
            <a:ext cx="11673444" cy="571203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охраны и укрепления физического и психического здоровья детей, в том числе их эмоционального благополучия;</a:t>
            </a:r>
          </a:p>
          <a:p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- 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- обеспечения преемственности основных образовательных программ дошкольного и начального общего образования;</a:t>
            </a:r>
          </a:p>
          <a:p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- 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- объединения обучения и воспитания в целостный образовательный процесс на основе духовно-нравственных и социокультурных ценностей и принятых в обществе правил, и норм поведения в интересах человека, семьи, общества; </a:t>
            </a:r>
          </a:p>
          <a:p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- 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  </a:r>
          </a:p>
          <a:p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- 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</a:p>
          <a:p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- формирования социокультурной среды, соответствующей возрастным, индивидуальным, психологическим и физиологическим особенностям детей;</a:t>
            </a:r>
          </a:p>
          <a:p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- 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</a:t>
            </a: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детей.</a:t>
            </a:r>
            <a:endParaRPr lang="ru-RU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605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" y="24509"/>
            <a:ext cx="11018520" cy="69065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Условия реализации Программы обеспечивают полноценное развитие личности в основных образовательных областях</a:t>
            </a:r>
            <a:endParaRPr lang="ru-RU" sz="18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" y="834391"/>
            <a:ext cx="3838816" cy="1565910"/>
          </a:xfrm>
          <a:ln w="38100">
            <a:solidFill>
              <a:srgbClr val="8A0000"/>
            </a:solidFill>
          </a:ln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5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Социально-коммуникативное развитие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500" cap="none" dirty="0" smtClean="0">
                <a:solidFill>
                  <a:srgbClr val="8A0000"/>
                </a:solidFill>
                <a:latin typeface="Georgia" panose="02040502050405020303" pitchFamily="18" charset="0"/>
              </a:rPr>
              <a:t>направленно на усвоение норм и ценностей, принятых в обществе (моральные и нравственные ценности); развитие общения и взаимодействия ребенка со взрослыми и сверстниками</a:t>
            </a:r>
            <a:endParaRPr lang="ru-RU" sz="1500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7160" y="2660059"/>
            <a:ext cx="5280660" cy="2014811"/>
          </a:xfrm>
          <a:ln w="38100">
            <a:solidFill>
              <a:srgbClr val="8A0000"/>
            </a:solidFill>
          </a:ln>
        </p:spPr>
        <p:txBody>
          <a:bodyPr>
            <a:normAutofit fontScale="47500" lnSpcReduction="20000"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endParaRPr lang="ru-RU" dirty="0" smtClean="0"/>
          </a:p>
          <a:p>
            <a:pPr marL="0" algn="ctr">
              <a:spcBef>
                <a:spcPts val="0"/>
              </a:spcBef>
              <a:spcAft>
                <a:spcPts val="0"/>
              </a:spcAft>
            </a:pPr>
            <a:r>
              <a:rPr lang="ru-RU" sz="32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ПОЗНАВАТЕЛЬНОЕ РАЗВИТИЕ 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развитие воображения, творческой активности; формирование представлений о себе, объектах окружающего мира, о свойствах и отношениях объектов, о малой родине и Отечестве, о социокультурных ценностях нашего народа</a:t>
            </a:r>
            <a:r>
              <a:rPr lang="ru-RU" sz="29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.</a:t>
            </a:r>
            <a:endParaRPr lang="ru-RU" sz="2900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865504" y="833056"/>
            <a:ext cx="4199455" cy="1567245"/>
          </a:xfrm>
          <a:ln w="38100">
            <a:solidFill>
              <a:srgbClr val="8A0000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5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Речевое развитие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500" cap="none" dirty="0" smtClean="0">
                <a:solidFill>
                  <a:srgbClr val="8A0000"/>
                </a:solidFill>
                <a:latin typeface="Georgia" panose="02040502050405020303" pitchFamily="18" charset="0"/>
              </a:rPr>
              <a:t>включает владение речью как средством общения и культуры; обогащение активного словаря; развитие связной речи, грамматически правильной; развитие речевого творчества</a:t>
            </a:r>
            <a:r>
              <a:rPr lang="ru-RU" sz="1500" b="1" cap="none" dirty="0" smtClean="0">
                <a:solidFill>
                  <a:srgbClr val="8A0000"/>
                </a:solidFill>
                <a:latin typeface="Georgia" panose="02040502050405020303" pitchFamily="18" charset="0"/>
              </a:rPr>
              <a:t>; </a:t>
            </a:r>
            <a:r>
              <a:rPr lang="ru-RU" sz="1500" cap="none" dirty="0" smtClean="0">
                <a:solidFill>
                  <a:srgbClr val="8A0000"/>
                </a:solidFill>
                <a:latin typeface="Georgia" panose="02040502050405020303" pitchFamily="18" charset="0"/>
              </a:rPr>
              <a:t>знакомство с книжной культурой, детской литературой.</a:t>
            </a:r>
            <a:endParaRPr lang="ru-RU" sz="1500" cap="none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23660" y="2662943"/>
            <a:ext cx="5641299" cy="2011927"/>
          </a:xfrm>
          <a:ln w="38100">
            <a:solidFill>
              <a:srgbClr val="8A0000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ФИЗИЧЕСКОЕ РАЗВИТИЕ </a:t>
            </a:r>
          </a:p>
          <a:p>
            <a:pPr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включает приобретение опыта в следующих видах деятельности детей: двигательной, направленной на развитие физических качеств: координации, гибкости; способствующих правильному формированию опорно-двигательной системы организма, развитию равновесия, координации движения; формирование начальных представлений о некоторых видах спорта, овладение подвижными играми с правилами.</a:t>
            </a:r>
            <a:endParaRPr lang="ru-RU" sz="1500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580" y="0"/>
            <a:ext cx="515420" cy="727837"/>
          </a:xfrm>
          <a:prstGeom prst="rect">
            <a:avLst/>
          </a:prstGeom>
        </p:spPr>
      </p:pic>
      <p:sp>
        <p:nvSpPr>
          <p:cNvPr id="8" name="Текст 2"/>
          <p:cNvSpPr txBox="1">
            <a:spLocks/>
          </p:cNvSpPr>
          <p:nvPr/>
        </p:nvSpPr>
        <p:spPr>
          <a:xfrm>
            <a:off x="640080" y="4975647"/>
            <a:ext cx="10927080" cy="1349271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Художественно-эстетическое  развитие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cap="none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предполагает </a:t>
            </a:r>
            <a:r>
              <a:rPr lang="ru-RU" sz="1500" cap="none" dirty="0">
                <a:solidFill>
                  <a:srgbClr val="8A0000"/>
                </a:solidFill>
                <a:latin typeface="Georgia" panose="02040502050405020303" pitchFamily="18" charset="0"/>
              </a:rPr>
              <a:t>развитие предпосылок ценностно-смыслового восприятия и понимания произведений искусства, мира природы; становление  эстетического отношения к окружающему </a:t>
            </a:r>
            <a:r>
              <a:rPr lang="ru-RU" sz="1500" cap="none" dirty="0" smtClean="0">
                <a:solidFill>
                  <a:srgbClr val="8A0000"/>
                </a:solidFill>
                <a:latin typeface="Georgia" panose="02040502050405020303" pitchFamily="18" charset="0"/>
              </a:rPr>
              <a:t>миру; формирование элементарных представлений о видах искусства; восприятие музыки, художественной литературы, фольклора; реализацию самостоятельной творческой деятельности детей.</a:t>
            </a:r>
            <a:endParaRPr lang="ru-RU" sz="1500" cap="none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4194810" y="754359"/>
            <a:ext cx="520900" cy="388152"/>
          </a:xfrm>
          <a:prstGeom prst="straightConnector1">
            <a:avLst/>
          </a:prstGeom>
          <a:ln w="381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526280" y="715159"/>
            <a:ext cx="773192" cy="1801972"/>
          </a:xfrm>
          <a:prstGeom prst="straightConnector1">
            <a:avLst/>
          </a:prstGeom>
          <a:ln w="381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851328" y="717560"/>
            <a:ext cx="87392" cy="4140190"/>
          </a:xfrm>
          <a:prstGeom prst="straightConnector1">
            <a:avLst/>
          </a:prstGeom>
          <a:ln w="381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423660" y="717560"/>
            <a:ext cx="817245" cy="1799571"/>
          </a:xfrm>
          <a:prstGeom prst="straightConnector1">
            <a:avLst/>
          </a:prstGeom>
          <a:ln w="381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164347" y="751319"/>
            <a:ext cx="569476" cy="357932"/>
          </a:xfrm>
          <a:prstGeom prst="straightConnector1">
            <a:avLst/>
          </a:prstGeom>
          <a:ln w="381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41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9086" y="0"/>
            <a:ext cx="892914" cy="12609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4503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8A0000"/>
                </a:solidFill>
                <a:latin typeface="Georgia" panose="02040502050405020303" pitchFamily="18" charset="0"/>
              </a:rPr>
              <a:t>Основные научные концепции </a:t>
            </a:r>
            <a:r>
              <a:rPr lang="ru-RU" sz="32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Программы:</a:t>
            </a:r>
            <a:endParaRPr lang="ru-RU" sz="32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478" y="736980"/>
            <a:ext cx="11668836" cy="5991366"/>
          </a:xfrm>
        </p:spPr>
        <p:txBody>
          <a:bodyPr/>
          <a:lstStyle/>
          <a:p>
            <a:pPr marL="384048" lvl="2" indent="0" algn="ctr">
              <a:buNone/>
            </a:pPr>
            <a:r>
              <a:rPr lang="ru-RU" sz="2800" b="1" dirty="0">
                <a:solidFill>
                  <a:srgbClr val="8A0000"/>
                </a:solidFill>
                <a:latin typeface="Georgia" panose="02040502050405020303" pitchFamily="18" charset="0"/>
              </a:rPr>
              <a:t>Программа базируется на семи </a:t>
            </a:r>
            <a:r>
              <a:rPr lang="ru-RU" sz="2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основополагающих </a:t>
            </a:r>
            <a:r>
              <a:rPr lang="ru-RU" sz="2800" b="1" dirty="0">
                <a:solidFill>
                  <a:srgbClr val="8A0000"/>
                </a:solidFill>
                <a:latin typeface="Georgia" panose="02040502050405020303" pitchFamily="18" charset="0"/>
              </a:rPr>
              <a:t>принципах  </a:t>
            </a:r>
            <a:r>
              <a:rPr lang="ru-RU" sz="2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дошкольной </a:t>
            </a:r>
            <a:r>
              <a:rPr lang="ru-RU" sz="2800" b="1" dirty="0">
                <a:solidFill>
                  <a:srgbClr val="8A0000"/>
                </a:solidFill>
                <a:latin typeface="Georgia" panose="02040502050405020303" pitchFamily="18" charset="0"/>
              </a:rPr>
              <a:t>психологии и </a:t>
            </a:r>
            <a:r>
              <a:rPr lang="ru-RU" sz="2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педагогики</a:t>
            </a:r>
          </a:p>
          <a:p>
            <a:pPr lvl="2" algn="ctr"/>
            <a:endParaRPr lang="ru-RU" sz="2400" b="1" dirty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30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Зона ближайшего развития (ЗБР)</a:t>
            </a:r>
          </a:p>
          <a:p>
            <a:pPr algn="ctr"/>
            <a:r>
              <a:rPr lang="ru-RU" sz="30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</a:t>
            </a:r>
            <a:r>
              <a:rPr lang="ru-RU" sz="3000" b="1" i="1" dirty="0" err="1">
                <a:solidFill>
                  <a:srgbClr val="8A0000"/>
                </a:solidFill>
                <a:latin typeface="Georgia" panose="02040502050405020303" pitchFamily="18" charset="0"/>
              </a:rPr>
              <a:t>Деятельностный</a:t>
            </a:r>
            <a:r>
              <a:rPr lang="ru-RU" sz="3000" b="1" i="1" dirty="0">
                <a:solidFill>
                  <a:srgbClr val="8A0000"/>
                </a:solidFill>
                <a:latin typeface="Georgia" panose="02040502050405020303" pitchFamily="18" charset="0"/>
              </a:rPr>
              <a:t> </a:t>
            </a:r>
            <a:r>
              <a:rPr lang="ru-RU" sz="30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подход</a:t>
            </a:r>
            <a:endParaRPr lang="ru-RU" sz="3000" b="1" i="1" dirty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3000" b="1" i="1" dirty="0">
                <a:solidFill>
                  <a:srgbClr val="8A0000"/>
                </a:solidFill>
                <a:latin typeface="Georgia" panose="02040502050405020303" pitchFamily="18" charset="0"/>
              </a:rPr>
              <a:t>-  Принцип </a:t>
            </a:r>
            <a:r>
              <a:rPr lang="ru-RU" sz="3000" b="1" i="1" dirty="0" err="1" smtClean="0">
                <a:solidFill>
                  <a:srgbClr val="8A0000"/>
                </a:solidFill>
                <a:latin typeface="Georgia" panose="02040502050405020303" pitchFamily="18" charset="0"/>
              </a:rPr>
              <a:t>культуросообразности</a:t>
            </a:r>
            <a:endParaRPr lang="ru-RU" sz="3000" b="1" i="1" dirty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3000" b="1" i="1" dirty="0">
                <a:solidFill>
                  <a:srgbClr val="8A0000"/>
                </a:solidFill>
                <a:latin typeface="Georgia" panose="02040502050405020303" pitchFamily="18" charset="0"/>
              </a:rPr>
              <a:t>-  Периодизация </a:t>
            </a:r>
            <a:r>
              <a:rPr lang="ru-RU" sz="30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развития   </a:t>
            </a:r>
            <a:endParaRPr lang="ru-RU" sz="3000" b="1" i="1" dirty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30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Амплификация детского развития</a:t>
            </a:r>
          </a:p>
          <a:p>
            <a:pPr algn="ctr"/>
            <a:r>
              <a:rPr lang="ru-RU" sz="30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Развивающее обучение</a:t>
            </a:r>
          </a:p>
          <a:p>
            <a:pPr algn="ctr"/>
            <a:r>
              <a:rPr lang="ru-RU" sz="3000" b="1" i="1" dirty="0">
                <a:solidFill>
                  <a:srgbClr val="8A0000"/>
                </a:solidFill>
                <a:latin typeface="Georgia" panose="02040502050405020303" pitchFamily="18" charset="0"/>
              </a:rPr>
              <a:t>- Пространство детской реализации (ПДР)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021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773" y="0"/>
            <a:ext cx="11338416" cy="794083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Основные принципы и положения, реализованные в Программе</a:t>
            </a:r>
            <a:r>
              <a:rPr lang="ru-RU" sz="2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:</a:t>
            </a:r>
            <a:endParaRPr lang="ru-RU" sz="24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14400"/>
            <a:ext cx="12191999" cy="5943599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/>
              <a:t>- </a:t>
            </a:r>
            <a:r>
              <a:rPr lang="ru-RU" sz="2400" b="1" i="1" dirty="0">
                <a:solidFill>
                  <a:srgbClr val="8A0000"/>
                </a:solidFill>
                <a:latin typeface="Georgia" panose="02040502050405020303" pitchFamily="18" charset="0"/>
              </a:rPr>
              <a:t>в</a:t>
            </a:r>
            <a:r>
              <a:rPr lang="ru-RU" sz="24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сестороннее </a:t>
            </a:r>
            <a:r>
              <a:rPr lang="ru-RU" sz="2400" b="1" i="1" dirty="0">
                <a:solidFill>
                  <a:srgbClr val="8A0000"/>
                </a:solidFill>
                <a:latin typeface="Georgia" panose="02040502050405020303" pitchFamily="18" charset="0"/>
              </a:rPr>
              <a:t>развитие каждого </a:t>
            </a:r>
            <a:r>
              <a:rPr lang="ru-RU" sz="24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ребенка;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</a:t>
            </a:r>
            <a:r>
              <a:rPr lang="ru-RU" sz="2400" b="1" i="1" dirty="0">
                <a:solidFill>
                  <a:srgbClr val="8A0000"/>
                </a:solidFill>
                <a:latin typeface="Georgia" panose="02040502050405020303" pitchFamily="18" charset="0"/>
              </a:rPr>
              <a:t>принцип возрастного </a:t>
            </a:r>
            <a:r>
              <a:rPr lang="ru-RU" sz="24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соответствия;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принцип научной обоснованности и практической применимости и достаточности;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принцип целостности обучения и воспитания;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принцип позитивной социализации детей;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принцип преемственности между дошкольным и начальным образованием;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принцип индивидуализации дошкольного образования;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принцип личностно-ориентированного взаимодействия взрослого и ребенка;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учет региональной специфики;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принцип открытости дошкольного образования;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взаимодействие с семьями воспитанников;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создание современной информационно-образовательной среды организации;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профессиональный и личностный рост педагогов.</a:t>
            </a:r>
            <a:endParaRPr lang="ru-RU" sz="2400" b="1" i="1" dirty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9086" y="0"/>
            <a:ext cx="892914" cy="126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02074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987</TotalTime>
  <Words>1898</Words>
  <Application>Microsoft Office PowerPoint</Application>
  <PresentationFormat>Широкоэкранный</PresentationFormat>
  <Paragraphs>158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Calibri</vt:lpstr>
      <vt:lpstr>Calibri Light</vt:lpstr>
      <vt:lpstr>Georgia</vt:lpstr>
      <vt:lpstr>Open Sans</vt:lpstr>
      <vt:lpstr>Wingdings</vt:lpstr>
      <vt:lpstr>Ретро</vt:lpstr>
      <vt:lpstr>Муниципальное дошкольное образовательное автономное учреждение центр развития ребенка – детский сад  «Аленький цветочек»</vt:lpstr>
      <vt:lpstr>Основная образовательная программа дошкольного образования</vt:lpstr>
      <vt:lpstr>Программа предполагает возможность начала освоения детьми содержания образовательных областей на любом этапе ее реализации: </vt:lpstr>
      <vt:lpstr>Основная образовательная программа дошкольного образования</vt:lpstr>
      <vt:lpstr>Муниципальное дошкольное образовательное автономное учреждение центр развития ребенка – детский сад «Аленький цветочек»</vt:lpstr>
      <vt:lpstr>Программа направлена на решение следующих задач, определенных ФГОС ДО: </vt:lpstr>
      <vt:lpstr>Условия реализации Программы обеспечивают полноценное развитие личности в основных образовательных областях</vt:lpstr>
      <vt:lpstr>Основные научные концепции Программы:</vt:lpstr>
      <vt:lpstr>Основные принципы и положения, реализованные в Программе:</vt:lpstr>
      <vt:lpstr>ОЖИДАЕМЫЕ ОБРАЗОВАТЕЛЬНЫЕ РЕЗУЛЬТАТЫ</vt:lpstr>
      <vt:lpstr>Целевые ориентиры на этапе завершения дошкольного образования</vt:lpstr>
      <vt:lpstr>Программа включает три основных раздела</vt:lpstr>
      <vt:lpstr>В соответствии с требованиями ФГОС ДО  Программа состоит:</vt:lpstr>
      <vt:lpstr>Особенности взаимодействия с семьями воспитанников</vt:lpstr>
      <vt:lpstr>Формы взаимодействия с родителями</vt:lpstr>
      <vt:lpstr>Авторы Программы «От рождения до школы» и педагоги нашего учреждения, признавая уникальность дошкольного детства,  как важнейшего этапа в общем развитии человека,  ориентируются на обеспечение полного проживания детьми дошкольного детства как самоценного, значимого самого по себе этапа жизни каждого ребенка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АВТОНОМНОЕ УЧРЕЖДЕНИЕ ЦЕНТР РАЗВИТИЯ РЕБЕНКА – ДЕТСКИЙ САД «АЛЕНЬКИЙ ЦВЕТОЧЕК»</dc:title>
  <dc:creator>Татьяна</dc:creator>
  <cp:lastModifiedBy>Татьяна</cp:lastModifiedBy>
  <cp:revision>81</cp:revision>
  <dcterms:created xsi:type="dcterms:W3CDTF">2021-04-05T05:45:11Z</dcterms:created>
  <dcterms:modified xsi:type="dcterms:W3CDTF">2022-10-13T08:22:04Z</dcterms:modified>
</cp:coreProperties>
</file>