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73" r:id="rId11"/>
    <p:sldId id="277" r:id="rId12"/>
    <p:sldId id="278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E6AB-B15E-4F69-AA86-105D9CB88CC4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7039-BCC8-4223-95BF-27C47C66E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00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E6AB-B15E-4F69-AA86-105D9CB88CC4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7039-BCC8-4223-95BF-27C47C66E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027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E6AB-B15E-4F69-AA86-105D9CB88CC4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7039-BCC8-4223-95BF-27C47C66E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63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E6AB-B15E-4F69-AA86-105D9CB88CC4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7039-BCC8-4223-95BF-27C47C66E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49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E6AB-B15E-4F69-AA86-105D9CB88CC4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7039-BCC8-4223-95BF-27C47C66E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95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E6AB-B15E-4F69-AA86-105D9CB88CC4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7039-BCC8-4223-95BF-27C47C66E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9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E6AB-B15E-4F69-AA86-105D9CB88CC4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7039-BCC8-4223-95BF-27C47C66E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51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E6AB-B15E-4F69-AA86-105D9CB88CC4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7039-BCC8-4223-95BF-27C47C66E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57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E6AB-B15E-4F69-AA86-105D9CB88CC4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7039-BCC8-4223-95BF-27C47C66E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E6AB-B15E-4F69-AA86-105D9CB88CC4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7039-BCC8-4223-95BF-27C47C66E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88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E6AB-B15E-4F69-AA86-105D9CB88CC4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7039-BCC8-4223-95BF-27C47C66E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9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CE6AB-B15E-4F69-AA86-105D9CB88CC4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87039-BCC8-4223-95BF-27C47C66E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9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2579" y="204395"/>
            <a:ext cx="11327801" cy="602429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Муниципальное дошкольное образовательное автономное учреждение</a:t>
            </a:r>
            <a:br>
              <a:rPr lang="ru-RU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центр развития ребенка – детский сад «Аленький цветочек»</a:t>
            </a:r>
            <a:endParaRPr lang="ru-RU" sz="20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44245" y="1914861"/>
            <a:ext cx="11446135" cy="3808207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Семинар-практикум </a:t>
            </a:r>
            <a:endParaRPr lang="ru-RU" sz="28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«Создание условий для формирования и укрепления физического, психологического и эмоционального благополучия всех участников образовательных отношений»</a:t>
            </a:r>
            <a:endParaRPr lang="ru-RU" sz="3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24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Быть </a:t>
            </a:r>
            <a:r>
              <a:rPr lang="ru-RU" sz="3200" b="1" dirty="0">
                <a:solidFill>
                  <a:srgbClr val="002060"/>
                </a:solidFill>
                <a:latin typeface="Georgia" panose="02040502050405020303" pitchFamily="18" charset="0"/>
              </a:rPr>
              <a:t>интересным – первая обязанность </a:t>
            </a:r>
            <a:r>
              <a:rPr lang="ru-RU" sz="3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педагога</a:t>
            </a:r>
            <a:endParaRPr lang="ru-RU" sz="3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</a:rPr>
              <a:t>Беседы и чтение художественной литературы</a:t>
            </a:r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Обучение в игре— </a:t>
            </a:r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</a:rPr>
              <a:t>это не только и не столько развлечение, сколько современная и одновременно древняя форма обучения. </a:t>
            </a:r>
            <a:endParaRPr lang="ru-RU" i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Практические задания, где можно представить</a:t>
            </a:r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</a:rPr>
              <a:t>, услышать, </a:t>
            </a:r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почувствовать, понять.</a:t>
            </a:r>
            <a:endParaRPr lang="ru-RU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23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rgbClr val="002060"/>
                </a:solidFill>
                <a:latin typeface="Georgia" panose="02040502050405020303" pitchFamily="18" charset="0"/>
              </a:rPr>
              <a:t>Игры на снятие эмоционального напряжения и умения концентрироваться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478605"/>
            <a:ext cx="5157787" cy="680936"/>
          </a:xfrm>
        </p:spPr>
        <p:txBody>
          <a:bodyPr/>
          <a:lstStyle/>
          <a:p>
            <a:pPr algn="ctr"/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</a:rPr>
              <a:t>Индивидуальные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431914"/>
            <a:ext cx="5157787" cy="2422187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Счет</a:t>
            </a:r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</a:rPr>
              <a:t>. (прямой и обратный);</a:t>
            </a:r>
          </a:p>
          <a:p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</a:rPr>
              <a:t>Отражение ;</a:t>
            </a:r>
          </a:p>
          <a:p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</a:rPr>
              <a:t>Кувшин и шарик;</a:t>
            </a:r>
          </a:p>
          <a:p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</a:rPr>
              <a:t>Доска для рисования.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78378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Коллективные </a:t>
            </a:r>
            <a:endParaRPr lang="ru-RU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871447" y="2159541"/>
            <a:ext cx="5002305" cy="3608961"/>
          </a:xfrm>
        </p:spPr>
        <p:txBody>
          <a:bodyPr>
            <a:normAutofit/>
          </a:bodyPr>
          <a:lstStyle/>
          <a:p>
            <a:endParaRPr lang="ru-RU" i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Немой колокольчик;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Я вижу красоту;</a:t>
            </a:r>
          </a:p>
          <a:p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</a:rPr>
              <a:t>Остановись и </a:t>
            </a:r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послушай;</a:t>
            </a:r>
          </a:p>
          <a:p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</a:rPr>
              <a:t>Спящие эльфы и </a:t>
            </a:r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феи;</a:t>
            </a:r>
          </a:p>
          <a:p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</a:rPr>
              <a:t>Спокойная </a:t>
            </a:r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вода;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Я радуюсь, когда…</a:t>
            </a:r>
          </a:p>
          <a:p>
            <a:endParaRPr lang="ru-RU" i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endParaRPr lang="ru-RU" dirty="0"/>
          </a:p>
        </p:txBody>
      </p:sp>
      <p:pic>
        <p:nvPicPr>
          <p:cNvPr id="7" name="Рисунок 6" descr="20 упражнений, которые научат концентрироваться даже самых рассеянных людей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333" y="4980562"/>
            <a:ext cx="2648048" cy="1598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925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75488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rgbClr val="002060"/>
                </a:solidFill>
                <a:latin typeface="Georgia" panose="02040502050405020303" pitchFamily="18" charset="0"/>
              </a:rPr>
              <a:t>Практические </a:t>
            </a:r>
            <a:r>
              <a:rPr lang="ru-RU" sz="32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задания (этюды)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831" y="943582"/>
            <a:ext cx="11751012" cy="5914417"/>
          </a:xfrm>
        </p:spPr>
        <p:txBody>
          <a:bodyPr>
            <a:normAutofit fontScale="62500" lnSpcReduction="20000"/>
          </a:bodyPr>
          <a:lstStyle/>
          <a:p>
            <a:endParaRPr lang="ru-RU" sz="3400" b="1" i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0">
              <a:spcBef>
                <a:spcPts val="0"/>
              </a:spcBef>
            </a:pPr>
            <a:r>
              <a:rPr lang="ru-RU" sz="3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Новая </a:t>
            </a:r>
            <a:r>
              <a:rPr lang="ru-RU" sz="3400" b="1" i="1" dirty="0">
                <a:solidFill>
                  <a:srgbClr val="002060"/>
                </a:solidFill>
                <a:latin typeface="Georgia" panose="02040502050405020303" pitchFamily="18" charset="0"/>
              </a:rPr>
              <a:t>кукла (этюд на выражение радости</a:t>
            </a:r>
            <a:r>
              <a:rPr lang="ru-RU" sz="3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)</a:t>
            </a:r>
            <a:r>
              <a:rPr lang="ru-RU" sz="34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i="1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34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Девочке </a:t>
            </a:r>
            <a:r>
              <a:rPr lang="ru-RU" sz="3400" i="1" dirty="0">
                <a:solidFill>
                  <a:srgbClr val="002060"/>
                </a:solidFill>
                <a:latin typeface="Georgia" panose="02040502050405020303" pitchFamily="18" charset="0"/>
              </a:rPr>
              <a:t>подарили новую куклу. Она рада, весело скачет, кружится, играет с куклой</a:t>
            </a:r>
            <a:r>
              <a:rPr lang="ru-RU" sz="34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  <a:endParaRPr lang="ru-RU" sz="3400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r>
              <a:rPr lang="ru-RU" sz="3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Баба-Яга </a:t>
            </a:r>
            <a:r>
              <a:rPr lang="ru-RU" sz="3400" b="1" i="1" dirty="0">
                <a:solidFill>
                  <a:srgbClr val="002060"/>
                </a:solidFill>
                <a:latin typeface="Georgia" panose="02040502050405020303" pitchFamily="18" charset="0"/>
              </a:rPr>
              <a:t>(этюд на выражение гнева).</a:t>
            </a:r>
            <a:br>
              <a:rPr lang="ru-RU" sz="3400" b="1" i="1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3400" i="1" dirty="0">
                <a:solidFill>
                  <a:srgbClr val="002060"/>
                </a:solidFill>
                <a:latin typeface="Georgia" panose="02040502050405020303" pitchFamily="18" charset="0"/>
              </a:rPr>
              <a:t>Баба-Яга поймала Аленушку, велела ей затопить </a:t>
            </a:r>
            <a:r>
              <a:rPr lang="ru-RU" sz="34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печку, </a:t>
            </a:r>
            <a:r>
              <a:rPr lang="ru-RU" sz="3400" i="1" dirty="0">
                <a:solidFill>
                  <a:srgbClr val="002060"/>
                </a:solidFill>
                <a:latin typeface="Georgia" panose="02040502050405020303" pitchFamily="18" charset="0"/>
              </a:rPr>
              <a:t>а сама уснула. Проснулась, а Аленушки и нет — сбежала. Рассердилась Баба-Яга, что без ужина осталась. Бегает по избе, ногами топает, кулаками размахивает.</a:t>
            </a:r>
          </a:p>
          <a:p>
            <a:r>
              <a:rPr lang="ru-RU" sz="3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Фокус </a:t>
            </a:r>
            <a:r>
              <a:rPr lang="ru-RU" sz="3400" b="1" i="1" dirty="0">
                <a:solidFill>
                  <a:srgbClr val="002060"/>
                </a:solidFill>
                <a:latin typeface="Georgia" panose="02040502050405020303" pitchFamily="18" charset="0"/>
              </a:rPr>
              <a:t>(этюд на выражение удивления). </a:t>
            </a:r>
            <a:br>
              <a:rPr lang="ru-RU" sz="3400" b="1" i="1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3400" i="1" dirty="0">
                <a:solidFill>
                  <a:srgbClr val="002060"/>
                </a:solidFill>
                <a:latin typeface="Georgia" panose="02040502050405020303" pitchFamily="18" charset="0"/>
              </a:rPr>
              <a:t>Мальчик очень удивился: он увидел, как фокусник посадил в пустой чемодан кошку и закрыл его, а когда открыл чемодан, кошки там не было. Из чемодана выпрыгнула собака.</a:t>
            </a:r>
          </a:p>
          <a:p>
            <a:r>
              <a:rPr lang="ru-RU" sz="3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Лисичка </a:t>
            </a:r>
            <a:r>
              <a:rPr lang="ru-RU" sz="3400" b="1" i="1" dirty="0">
                <a:solidFill>
                  <a:srgbClr val="002060"/>
                </a:solidFill>
                <a:latin typeface="Georgia" panose="02040502050405020303" pitchFamily="18" charset="0"/>
              </a:rPr>
              <a:t>подслушивает (этюд на выражение интереса).</a:t>
            </a:r>
            <a:br>
              <a:rPr lang="ru-RU" sz="3400" b="1" i="1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3400" i="1" dirty="0">
                <a:solidFill>
                  <a:srgbClr val="002060"/>
                </a:solidFill>
                <a:latin typeface="Georgia" panose="02040502050405020303" pitchFamily="18" charset="0"/>
              </a:rPr>
              <a:t>Лисичка стоит у окна избушки, в которой живут котик с петушком, и подслушивает, о чем они говорят.</a:t>
            </a:r>
          </a:p>
          <a:p>
            <a:r>
              <a:rPr lang="ru-RU" sz="3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Соленый </a:t>
            </a:r>
            <a:r>
              <a:rPr lang="ru-RU" sz="3400" b="1" i="1" dirty="0">
                <a:solidFill>
                  <a:srgbClr val="002060"/>
                </a:solidFill>
                <a:latin typeface="Georgia" panose="02040502050405020303" pitchFamily="18" charset="0"/>
              </a:rPr>
              <a:t>чай (этюд на выражение отвращения).</a:t>
            </a:r>
            <a:r>
              <a:rPr lang="ru-RU" sz="3400" i="1" dirty="0">
                <a:solidFill>
                  <a:srgbClr val="002060"/>
                </a:solidFill>
                <a:latin typeface="Georgia" panose="02040502050405020303" pitchFamily="18" charset="0"/>
              </a:rPr>
              <a:t> </a:t>
            </a:r>
            <a:br>
              <a:rPr lang="ru-RU" sz="3400" i="1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3400" i="1" dirty="0">
                <a:solidFill>
                  <a:srgbClr val="002060"/>
                </a:solidFill>
                <a:latin typeface="Georgia" panose="02040502050405020303" pitchFamily="18" charset="0"/>
              </a:rPr>
              <a:t>Мальчик во время еды смотрел телевизор. Он налил в чашку чая и не глядя, по ошибке вместо сахара насыпал две ложки соли. Помешал и сделал первый глоток. До чего же противный вкус!</a:t>
            </a:r>
          </a:p>
          <a:p>
            <a:r>
              <a:rPr lang="ru-RU" sz="34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Новая </a:t>
            </a:r>
            <a:r>
              <a:rPr lang="ru-RU" sz="3400" b="1" i="1" dirty="0">
                <a:solidFill>
                  <a:srgbClr val="002060"/>
                </a:solidFill>
                <a:latin typeface="Georgia" panose="02040502050405020303" pitchFamily="18" charset="0"/>
              </a:rPr>
              <a:t>девочка (этюд на выражение презрения).</a:t>
            </a:r>
            <a:br>
              <a:rPr lang="ru-RU" sz="3400" b="1" i="1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3400" i="1" dirty="0">
                <a:solidFill>
                  <a:srgbClr val="002060"/>
                </a:solidFill>
                <a:latin typeface="Georgia" panose="02040502050405020303" pitchFamily="18" charset="0"/>
              </a:rPr>
              <a:t>В группу пришла новая девочка. Она была в нарядном платье, в руках держала красивую куклу, а на голове у нее был завязан большой бант. Она считала себя самой красивой, а остальных детей — недостойными ее внимания. Она смотрела на всех свысока, презрительно поджав губы...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767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7277"/>
            <a:ext cx="10515600" cy="933855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Уважайте личность ребенка!</a:t>
            </a:r>
            <a:endParaRPr lang="ru-RU" sz="3600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Объект 3" descr="C:\Users\Татьяна\Desktop\0253509781e552bd0aaae90461b711e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482" y="1031132"/>
            <a:ext cx="9036424" cy="55982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394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90" y="2853807"/>
            <a:ext cx="3632968" cy="377027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5061"/>
            <a:ext cx="11208488" cy="144602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Укрепление здоровья ребенка – это не периодические мероприятия, а идеология воспитания, поведенческая база, которая остается с человеком на всю жизнь. </a:t>
            </a:r>
            <a:endParaRPr lang="ru-RU" sz="28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8800"/>
            <a:ext cx="11134060" cy="4795284"/>
          </a:xfrm>
        </p:spPr>
        <p:txBody>
          <a:bodyPr/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i="1" dirty="0"/>
              <a:t> </a:t>
            </a:r>
            <a:r>
              <a:rPr lang="ru-RU" b="1" i="1" dirty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«Я не боюсь ещё и ещё раз повторять: </a:t>
            </a:r>
            <a:endParaRPr lang="ru-RU" b="1" i="1" dirty="0" smtClean="0">
              <a:solidFill>
                <a:srgbClr val="00206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забота </a:t>
            </a:r>
            <a:r>
              <a:rPr lang="ru-RU" b="1" i="1" dirty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о здоровье – это важнейший труд </a:t>
            </a:r>
            <a:r>
              <a:rPr lang="ru-RU" b="1" i="1" dirty="0" smtClean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педагога.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От жизнерадостности</a:t>
            </a:r>
            <a:r>
              <a:rPr lang="ru-RU" b="1" i="1" dirty="0" smtClean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бодрости детей </a:t>
            </a:r>
            <a:endParaRPr lang="ru-RU" b="1" i="1" dirty="0" smtClean="0">
              <a:solidFill>
                <a:srgbClr val="00206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зависит </a:t>
            </a:r>
            <a:r>
              <a:rPr lang="ru-RU" b="1" i="1" dirty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их духовная жизнь</a:t>
            </a:r>
            <a:r>
              <a:rPr lang="ru-RU" b="1" i="1" dirty="0" smtClean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мировоззрение, </a:t>
            </a:r>
            <a:endParaRPr lang="ru-RU" b="1" i="1" dirty="0" smtClean="0">
              <a:solidFill>
                <a:srgbClr val="00206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умственное </a:t>
            </a:r>
            <a:r>
              <a:rPr lang="ru-RU" b="1" i="1" dirty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развитие, </a:t>
            </a:r>
            <a:endParaRPr lang="ru-RU" b="1" dirty="0">
              <a:solidFill>
                <a:srgbClr val="00206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1" dirty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прочность знаний, </a:t>
            </a:r>
            <a:endParaRPr lang="ru-RU" b="1" i="1" dirty="0" smtClean="0">
              <a:solidFill>
                <a:srgbClr val="00206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вера </a:t>
            </a:r>
            <a:r>
              <a:rPr lang="ru-RU" b="1" i="1" dirty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 свои силы».</a:t>
            </a:r>
            <a:endParaRPr lang="ru-RU" b="1" dirty="0">
              <a:solidFill>
                <a:srgbClr val="00206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1" dirty="0">
                <a:solidFill>
                  <a:srgbClr val="00206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В. А. Сухомлинский</a:t>
            </a:r>
            <a:endParaRPr lang="ru-RU" b="1" dirty="0">
              <a:solidFill>
                <a:srgbClr val="00206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59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917" y="204537"/>
            <a:ext cx="11452222" cy="192505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Сохранение </a:t>
            </a:r>
            <a:r>
              <a:rPr lang="ru-RU" sz="3000" b="1" dirty="0">
                <a:solidFill>
                  <a:srgbClr val="002060"/>
                </a:solidFill>
                <a:latin typeface="Georgia" panose="02040502050405020303" pitchFamily="18" charset="0"/>
              </a:rPr>
              <a:t>и укрепление здоровья детей - одна из главных стратегических задач развития </a:t>
            </a:r>
            <a:r>
              <a:rPr lang="ru-RU" sz="3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страны</a:t>
            </a:r>
            <a:r>
              <a:rPr lang="ru-RU" sz="3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, </a:t>
            </a:r>
            <a:br>
              <a:rPr lang="ru-RU" sz="3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регламентируется и обеспечивается такими нормативно-правовыми </a:t>
            </a:r>
            <a:r>
              <a:rPr lang="ru-RU" sz="2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документами</a:t>
            </a:r>
            <a: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917" y="2370221"/>
            <a:ext cx="11610472" cy="4487779"/>
          </a:xfrm>
        </p:spPr>
        <p:txBody>
          <a:bodyPr>
            <a:normAutofit fontScale="92500" lnSpcReduction="10000"/>
          </a:bodyPr>
          <a:lstStyle/>
          <a:p>
            <a:r>
              <a:rPr lang="ru-RU" sz="30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Концепция </a:t>
            </a:r>
            <a:r>
              <a:rPr lang="ru-RU" sz="3000" b="1" i="1" dirty="0">
                <a:solidFill>
                  <a:srgbClr val="002060"/>
                </a:solidFill>
                <a:latin typeface="Georgia" panose="02040502050405020303" pitchFamily="18" charset="0"/>
              </a:rPr>
              <a:t>дошкольного </a:t>
            </a:r>
            <a:r>
              <a:rPr lang="ru-RU" sz="30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воспитания;</a:t>
            </a:r>
          </a:p>
          <a:p>
            <a:r>
              <a:rPr lang="ru-RU" sz="3000" b="1" i="1" dirty="0">
                <a:solidFill>
                  <a:srgbClr val="002060"/>
                </a:solidFill>
                <a:latin typeface="Georgia" panose="02040502050405020303" pitchFamily="18" charset="0"/>
              </a:rPr>
              <a:t>Закон РФ «Об образовании</a:t>
            </a:r>
            <a:r>
              <a:rPr lang="ru-RU" sz="30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»; </a:t>
            </a:r>
          </a:p>
          <a:p>
            <a:pPr lvl="0"/>
            <a:r>
              <a:rPr lang="ru-RU" sz="30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СанПиН;</a:t>
            </a:r>
            <a:endParaRPr lang="ru-RU" sz="3000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0"/>
            <a:r>
              <a:rPr lang="ru-RU" sz="3000" b="1" i="1" dirty="0">
                <a:solidFill>
                  <a:srgbClr val="002060"/>
                </a:solidFill>
                <a:latin typeface="Georgia" panose="02040502050405020303" pitchFamily="18" charset="0"/>
              </a:rPr>
              <a:t>ФГОС </a:t>
            </a:r>
            <a:r>
              <a:rPr lang="ru-RU" sz="30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ДО;</a:t>
            </a:r>
            <a:endParaRPr lang="ru-RU" sz="3000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0"/>
            <a:r>
              <a:rPr lang="ru-RU" sz="3000" b="1" i="1" dirty="0">
                <a:solidFill>
                  <a:srgbClr val="002060"/>
                </a:solidFill>
                <a:latin typeface="Georgia" panose="02040502050405020303" pitchFamily="18" charset="0"/>
              </a:rPr>
              <a:t>У</a:t>
            </a:r>
            <a:r>
              <a:rPr lang="ru-RU" sz="30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казами </a:t>
            </a:r>
            <a:r>
              <a:rPr lang="ru-RU" sz="3000" b="1" i="1" dirty="0">
                <a:solidFill>
                  <a:srgbClr val="002060"/>
                </a:solidFill>
                <a:latin typeface="Georgia" panose="02040502050405020303" pitchFamily="18" charset="0"/>
              </a:rPr>
              <a:t>Президента России:</a:t>
            </a:r>
          </a:p>
          <a:p>
            <a:pPr marL="0" lvl="0" indent="0">
              <a:buNone/>
            </a:pPr>
            <a:r>
              <a:rPr lang="ru-RU" sz="30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 -  «</a:t>
            </a:r>
            <a:r>
              <a:rPr lang="ru-RU" sz="3000" b="1" i="1" dirty="0">
                <a:solidFill>
                  <a:srgbClr val="002060"/>
                </a:solidFill>
                <a:latin typeface="Georgia" panose="02040502050405020303" pitchFamily="18" charset="0"/>
              </a:rPr>
              <a:t>О неотложных мерах по обеспечению здоровья населения РФ</a:t>
            </a:r>
            <a:r>
              <a:rPr lang="ru-RU" sz="30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»;</a:t>
            </a:r>
            <a:endParaRPr lang="ru-RU" sz="3000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ru-RU" sz="30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   -  «</a:t>
            </a:r>
            <a:r>
              <a:rPr lang="ru-RU" sz="3000" b="1" i="1" dirty="0">
                <a:solidFill>
                  <a:srgbClr val="002060"/>
                </a:solidFill>
                <a:latin typeface="Georgia" panose="02040502050405020303" pitchFamily="18" charset="0"/>
              </a:rPr>
              <a:t>Об утверждении основных направлений государственной социальной политики по улучшению положения детей в РФ</a:t>
            </a:r>
            <a:r>
              <a:rPr lang="ru-RU" sz="3000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».</a:t>
            </a:r>
            <a:endParaRPr lang="ru-RU" sz="3000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52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6725"/>
            <a:ext cx="10515600" cy="7820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Закон РФ «Об образовании</a:t>
            </a:r>
            <a:r>
              <a:rPr lang="ru-RU" sz="2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»</a:t>
            </a:r>
            <a:br>
              <a:rPr lang="ru-RU" sz="2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Статья </a:t>
            </a:r>
            <a: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41. Охрана здоровья обучающихся</a:t>
            </a:r>
            <a:endParaRPr lang="ru-RU" sz="28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537" y="1167064"/>
            <a:ext cx="11987463" cy="5570620"/>
          </a:xfrm>
        </p:spPr>
        <p:txBody>
          <a:bodyPr>
            <a:normAutofit fontScale="55000" lnSpcReduction="20000"/>
          </a:bodyPr>
          <a:lstStyle/>
          <a:p>
            <a:r>
              <a:rPr lang="ru-RU" sz="3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Охрана здоровья обучающихся включает в себя:</a:t>
            </a:r>
          </a:p>
          <a:p>
            <a:r>
              <a:rPr lang="ru-RU" sz="3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1) оказание первичной медико-санитарной помощи в порядке, установленном законодательством в сфере охраны здоровья;</a:t>
            </a:r>
          </a:p>
          <a:p>
            <a:r>
              <a:rPr lang="ru-RU" sz="3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2) организацию питания обучающихся;</a:t>
            </a:r>
          </a:p>
          <a:p>
            <a:r>
              <a:rPr lang="ru-RU" sz="3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3) определение оптимальной учебной, </a:t>
            </a:r>
            <a:r>
              <a:rPr lang="ru-RU" sz="3600" b="1" i="1" dirty="0" err="1">
                <a:solidFill>
                  <a:srgbClr val="002060"/>
                </a:solidFill>
                <a:latin typeface="Georgia" panose="02040502050405020303" pitchFamily="18" charset="0"/>
              </a:rPr>
              <a:t>внеучебной</a:t>
            </a:r>
            <a:r>
              <a:rPr lang="ru-RU" sz="3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 нагрузки, режима учебных занятий и продолжительности каникул;</a:t>
            </a:r>
          </a:p>
          <a:p>
            <a:r>
              <a:rPr lang="ru-RU" sz="3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4) пропаганду и обучение навыкам здорового образа жизни, требованиям охраны труда;</a:t>
            </a:r>
          </a:p>
          <a:p>
            <a:r>
              <a:rPr lang="ru-RU" sz="3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5) организацию и создание условий для профилактики заболеваний и оздоровления обучающихся, для занятия ими физической культурой и спортом;</a:t>
            </a:r>
          </a:p>
          <a:p>
            <a:r>
              <a:rPr lang="ru-RU" sz="3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6) прохождение обучающимися в соответствии с законодательством Российской Федерации периодических медицинских осмотров и диспансеризации;</a:t>
            </a:r>
          </a:p>
          <a:p>
            <a:r>
              <a:rPr lang="ru-RU" sz="3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7) обеспечение безопасности обучающихся во время пребывания в организации, осуществляющей образовательную деятельность;</a:t>
            </a:r>
          </a:p>
          <a:p>
            <a:r>
              <a:rPr lang="ru-RU" sz="3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8) профилактику несчастных случаев с обучающимися во время пребывания в организации, осуществляющей образовательную деятельность;</a:t>
            </a:r>
          </a:p>
          <a:p>
            <a:r>
              <a:rPr lang="ru-RU" sz="3600" b="1" i="1" dirty="0">
                <a:solidFill>
                  <a:srgbClr val="002060"/>
                </a:solidFill>
                <a:latin typeface="Georgia" panose="02040502050405020303" pitchFamily="18" charset="0"/>
              </a:rPr>
              <a:t>9) проведение санитарно-противоэпидемических и профилактических мероприятий.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78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61737"/>
            <a:ext cx="10515600" cy="1467852"/>
          </a:xfrm>
        </p:spPr>
        <p:txBody>
          <a:bodyPr>
            <a:noAutofit/>
          </a:bodyPr>
          <a:lstStyle/>
          <a:p>
            <a:pPr lvl="0" algn="ctr"/>
            <a:r>
              <a:rPr lang="ru-RU" sz="3000" b="1" dirty="0">
                <a:solidFill>
                  <a:srgbClr val="002060"/>
                </a:solidFill>
                <a:latin typeface="Georgia" panose="02040502050405020303" pitchFamily="18" charset="0"/>
              </a:rPr>
              <a:t>Социальная компетентность ребенка дошкольного возраста в области </a:t>
            </a:r>
            <a:r>
              <a:rPr lang="ru-RU" sz="30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сформированности</a:t>
            </a:r>
            <a:r>
              <a:rPr lang="ru-RU" sz="3000" b="1" dirty="0">
                <a:solidFill>
                  <a:srgbClr val="002060"/>
                </a:solidFill>
                <a:latin typeface="Georgia" panose="02040502050405020303" pitchFamily="18" charset="0"/>
              </a:rPr>
              <a:t> представлений и навыков здорового образа жизни включает:</a:t>
            </a:r>
            <a:br>
              <a:rPr lang="ru-RU" sz="3000" b="1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endParaRPr lang="ru-RU" sz="30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663" y="2550695"/>
            <a:ext cx="11815011" cy="4090736"/>
          </a:xfrm>
        </p:spPr>
        <p:txBody>
          <a:bodyPr/>
          <a:lstStyle/>
          <a:p>
            <a:pPr lvl="0"/>
            <a:r>
              <a:rPr lang="ru-RU" b="1" i="1" dirty="0">
                <a:solidFill>
                  <a:srgbClr val="002060"/>
                </a:solidFill>
                <a:latin typeface="Georgia" panose="02040502050405020303" pitchFamily="18" charset="0"/>
              </a:rPr>
              <a:t>осознанное выполнение действий, связанных с самообслуживанием и режимным процессом, а также гигиенических процедур;</a:t>
            </a:r>
          </a:p>
          <a:p>
            <a:pPr lvl="0"/>
            <a:r>
              <a:rPr lang="ru-RU" b="1" i="1" dirty="0">
                <a:solidFill>
                  <a:srgbClr val="002060"/>
                </a:solidFill>
                <a:latin typeface="Georgia" panose="02040502050405020303" pitchFamily="18" charset="0"/>
              </a:rPr>
              <a:t>умение регулировать двигательную активность;</a:t>
            </a:r>
          </a:p>
          <a:p>
            <a:pPr lvl="0"/>
            <a:r>
              <a:rPr lang="ru-RU" b="1" i="1" dirty="0">
                <a:solidFill>
                  <a:srgbClr val="002060"/>
                </a:solidFill>
                <a:latin typeface="Georgia" panose="02040502050405020303" pitchFamily="18" charset="0"/>
              </a:rPr>
              <a:t>овладение двигательными действиями;</a:t>
            </a:r>
          </a:p>
          <a:p>
            <a:pPr lvl="0"/>
            <a:r>
              <a:rPr lang="ru-RU" b="1" i="1" dirty="0">
                <a:solidFill>
                  <a:srgbClr val="002060"/>
                </a:solidFill>
                <a:latin typeface="Georgia" panose="02040502050405020303" pitchFamily="18" charset="0"/>
              </a:rPr>
              <a:t>освоение представлений о здоровье и здоровом образе жизни, социальная позиция ребенка по отношению к своему здоровью и здоровью окружающих.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842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920875"/>
          </a:xfrm>
        </p:spPr>
        <p:txBody>
          <a:bodyPr>
            <a:noAutofit/>
          </a:bodyPr>
          <a:lstStyle/>
          <a:p>
            <a:pPr lvl="0" algn="ctr"/>
            <a:r>
              <a:rPr lang="ru-RU" sz="3200" b="1" dirty="0">
                <a:solidFill>
                  <a:srgbClr val="002060"/>
                </a:solidFill>
                <a:latin typeface="Georgia" panose="02040502050405020303" pitchFamily="18" charset="0"/>
              </a:rPr>
              <a:t>Современные </a:t>
            </a:r>
            <a:r>
              <a:rPr lang="ru-RU" sz="3200" b="1" dirty="0" err="1">
                <a:solidFill>
                  <a:srgbClr val="002060"/>
                </a:solidFill>
                <a:latin typeface="Georgia" panose="02040502050405020303" pitchFamily="18" charset="0"/>
              </a:rPr>
              <a:t>здоровьесберегающие</a:t>
            </a:r>
            <a:r>
              <a:rPr lang="ru-RU" sz="3200" b="1" dirty="0">
                <a:solidFill>
                  <a:srgbClr val="002060"/>
                </a:solidFill>
                <a:latin typeface="Georgia" panose="02040502050405020303" pitchFamily="18" charset="0"/>
              </a:rPr>
              <a:t> технологии используемые в системе дошкольного образования отражают две линии оздоровительно-развивающей работы:</a:t>
            </a:r>
            <a:br>
              <a:rPr lang="ru-RU" sz="3200" b="1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endParaRPr lang="ru-RU" sz="3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48917" y="2490537"/>
            <a:ext cx="5823284" cy="3350209"/>
          </a:xfrm>
        </p:spPr>
        <p:txBody>
          <a:bodyPr/>
          <a:lstStyle/>
          <a:p>
            <a:pPr algn="ctr"/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</a:rPr>
              <a:t>приобщение детей к физической культуре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172200" y="2490537"/>
            <a:ext cx="5763126" cy="3699126"/>
          </a:xfrm>
        </p:spPr>
        <p:txBody>
          <a:bodyPr/>
          <a:lstStyle/>
          <a:p>
            <a:pPr lvl="0" algn="ctr"/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</a:rPr>
              <a:t>использование развивающих форм оздоровительной </a:t>
            </a:r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работы</a:t>
            </a:r>
            <a:endParaRPr lang="ru-RU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endParaRPr lang="ru-RU" dirty="0"/>
          </a:p>
        </p:txBody>
      </p:sp>
      <p:pic>
        <p:nvPicPr>
          <p:cNvPr id="12" name="Рисунок 11" descr="Дети-анимационные персонажи играют с мячом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4095" y="3814011"/>
            <a:ext cx="4174958" cy="2935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3814011"/>
            <a:ext cx="5211219" cy="293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54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8284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Georgia" panose="02040502050405020303" pitchFamily="18" charset="0"/>
              </a:rPr>
              <a:t>Формы организации </a:t>
            </a:r>
            <a:r>
              <a:rPr lang="ru-RU" sz="3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sz="3200" b="1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здоровьесберегающей</a:t>
            </a:r>
            <a:r>
              <a:rPr lang="ru-RU" sz="3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Georgia" panose="02040502050405020303" pitchFamily="18" charset="0"/>
              </a:rPr>
              <a:t>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389" y="1179096"/>
            <a:ext cx="11502189" cy="554655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3200" i="1" dirty="0">
                <a:solidFill>
                  <a:srgbClr val="002060"/>
                </a:solidFill>
                <a:latin typeface="Georgia" panose="02040502050405020303" pitchFamily="18" charset="0"/>
              </a:rPr>
              <a:t>физкультурные </a:t>
            </a:r>
            <a:r>
              <a:rPr lang="ru-RU" sz="32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занятия,</a:t>
            </a:r>
            <a:endParaRPr lang="ru-RU" sz="3200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0"/>
            <a:r>
              <a:rPr lang="ru-RU" sz="3200" i="1" dirty="0">
                <a:solidFill>
                  <a:srgbClr val="002060"/>
                </a:solidFill>
                <a:latin typeface="Georgia" panose="02040502050405020303" pitchFamily="18" charset="0"/>
              </a:rPr>
              <a:t>самостоятельная деятельность </a:t>
            </a:r>
            <a:r>
              <a:rPr lang="ru-RU" sz="32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детей,</a:t>
            </a:r>
            <a:endParaRPr lang="ru-RU" sz="3200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0"/>
            <a:r>
              <a:rPr lang="ru-RU" sz="3200" i="1" dirty="0">
                <a:solidFill>
                  <a:srgbClr val="002060"/>
                </a:solidFill>
                <a:latin typeface="Georgia" panose="02040502050405020303" pitchFamily="18" charset="0"/>
              </a:rPr>
              <a:t>подвижные </a:t>
            </a:r>
            <a:r>
              <a:rPr lang="ru-RU" sz="32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игры,</a:t>
            </a:r>
            <a:endParaRPr lang="ru-RU" sz="3200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0"/>
            <a:r>
              <a:rPr lang="ru-RU" sz="3200" i="1" dirty="0">
                <a:solidFill>
                  <a:srgbClr val="002060"/>
                </a:solidFill>
                <a:latin typeface="Georgia" panose="02040502050405020303" pitchFamily="18" charset="0"/>
              </a:rPr>
              <a:t>утренняя гимнастика (традиционная, дыхательная, звуковая</a:t>
            </a:r>
            <a:r>
              <a:rPr lang="ru-RU" sz="32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),</a:t>
            </a:r>
            <a:endParaRPr lang="ru-RU" sz="3200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0"/>
            <a:r>
              <a:rPr lang="ru-RU" sz="3200" i="1" dirty="0">
                <a:solidFill>
                  <a:srgbClr val="002060"/>
                </a:solidFill>
                <a:latin typeface="Georgia" panose="02040502050405020303" pitchFamily="18" charset="0"/>
              </a:rPr>
              <a:t>двигательно-оздоровительные </a:t>
            </a:r>
            <a:r>
              <a:rPr lang="ru-RU" sz="32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физкультминутки,</a:t>
            </a:r>
            <a:endParaRPr lang="ru-RU" sz="3200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0"/>
            <a:r>
              <a:rPr lang="ru-RU" sz="3200" i="1" dirty="0">
                <a:solidFill>
                  <a:srgbClr val="002060"/>
                </a:solidFill>
                <a:latin typeface="Georgia" panose="02040502050405020303" pitchFamily="18" charset="0"/>
              </a:rPr>
              <a:t>физические упражнения после дневного </a:t>
            </a:r>
            <a:r>
              <a:rPr lang="ru-RU" sz="32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сна,</a:t>
            </a:r>
            <a:endParaRPr lang="ru-RU" sz="3200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0"/>
            <a:r>
              <a:rPr lang="ru-RU" sz="3200" i="1" dirty="0">
                <a:solidFill>
                  <a:srgbClr val="002060"/>
                </a:solidFill>
                <a:latin typeface="Georgia" panose="02040502050405020303" pitchFamily="18" charset="0"/>
              </a:rPr>
              <a:t>физические упражнения в сочетании с закаливающими </a:t>
            </a:r>
            <a:r>
              <a:rPr lang="ru-RU" sz="32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процедурами,</a:t>
            </a:r>
            <a:endParaRPr lang="ru-RU" sz="3200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0"/>
            <a:r>
              <a:rPr lang="ru-RU" sz="3200" i="1" dirty="0">
                <a:solidFill>
                  <a:srgbClr val="002060"/>
                </a:solidFill>
                <a:latin typeface="Georgia" panose="02040502050405020303" pitchFamily="18" charset="0"/>
              </a:rPr>
              <a:t>физкультурные </a:t>
            </a:r>
            <a:r>
              <a:rPr lang="ru-RU" sz="32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прогулки,</a:t>
            </a:r>
            <a:endParaRPr lang="ru-RU" sz="3200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0"/>
            <a:r>
              <a:rPr lang="ru-RU" sz="3200" i="1" dirty="0">
                <a:solidFill>
                  <a:srgbClr val="002060"/>
                </a:solidFill>
                <a:latin typeface="Georgia" panose="02040502050405020303" pitchFamily="18" charset="0"/>
              </a:rPr>
              <a:t>физкультурные </a:t>
            </a:r>
            <a:r>
              <a:rPr lang="ru-RU" sz="32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досуги,</a:t>
            </a:r>
            <a:endParaRPr lang="ru-RU" sz="3200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0"/>
            <a:r>
              <a:rPr lang="ru-RU" sz="3200" i="1" dirty="0">
                <a:solidFill>
                  <a:srgbClr val="002060"/>
                </a:solidFill>
                <a:latin typeface="Georgia" panose="02040502050405020303" pitchFamily="18" charset="0"/>
              </a:rPr>
              <a:t>спортивные праздники и </a:t>
            </a:r>
            <a:r>
              <a:rPr lang="ru-RU" sz="32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развлечения,</a:t>
            </a:r>
            <a:endParaRPr lang="ru-RU" sz="3200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0"/>
            <a:r>
              <a:rPr lang="ru-RU" sz="3200" i="1" dirty="0">
                <a:solidFill>
                  <a:srgbClr val="002060"/>
                </a:solidFill>
                <a:latin typeface="Georgia" panose="02040502050405020303" pitchFamily="18" charset="0"/>
              </a:rPr>
              <a:t>р</a:t>
            </a:r>
            <a:r>
              <a:rPr lang="ru-RU" sz="32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итмика,</a:t>
            </a:r>
            <a:endParaRPr lang="ru-RU" sz="3200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0"/>
            <a:r>
              <a:rPr lang="ru-RU" sz="32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совместные </a:t>
            </a:r>
            <a:r>
              <a:rPr lang="ru-RU" sz="3200" i="1" dirty="0">
                <a:solidFill>
                  <a:srgbClr val="002060"/>
                </a:solidFill>
                <a:latin typeface="Georgia" panose="02040502050405020303" pitchFamily="18" charset="0"/>
              </a:rPr>
              <a:t>досуги с родителями.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09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507" y="168442"/>
            <a:ext cx="11570396" cy="6311186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b="1" i="1" dirty="0">
                <a:solidFill>
                  <a:srgbClr val="002060"/>
                </a:solidFill>
                <a:latin typeface="Georgia" panose="02040502050405020303" pitchFamily="18" charset="0"/>
              </a:rPr>
              <a:t>Роль педагога ДОУ состоит в организации педагогического процесса, сберегающего здоровье ребенка дошкольного возраста и воспитывающего ценностное </a:t>
            </a:r>
            <a:r>
              <a:rPr lang="ru-RU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отношение </a:t>
            </a:r>
            <a:r>
              <a:rPr lang="ru-RU" b="1" i="1" dirty="0">
                <a:solidFill>
                  <a:srgbClr val="002060"/>
                </a:solidFill>
                <a:latin typeface="Georgia" panose="02040502050405020303" pitchFamily="18" charset="0"/>
              </a:rPr>
              <a:t>к </a:t>
            </a:r>
            <a:r>
              <a:rPr lang="ru-RU" b="1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здоровью: 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ru-RU" b="1" i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</a:t>
            </a:r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</a:rPr>
              <a:t>ходе совместной деятельности педагог, сотрудничая с семьей, обеспечивает восхождение дошкольника к культуре </a:t>
            </a:r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здоровья</a:t>
            </a:r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,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ru-RU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создает </a:t>
            </a:r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благоприятную эмоциональную атмосферу, характеризующуюся </a:t>
            </a:r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</a:rPr>
              <a:t>взаимным доверием </a:t>
            </a:r>
            <a:endParaRPr lang="ru-RU" i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 и </a:t>
            </a:r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</a:rPr>
              <a:t>уважением, открытым </a:t>
            </a:r>
            <a:endParaRPr lang="ru-RU" i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 </a:t>
            </a:r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и </a:t>
            </a:r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</a:rPr>
              <a:t>благожелательным </a:t>
            </a:r>
            <a:r>
              <a:rPr lang="ru-RU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общением.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ru-RU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ru-RU" sz="3200" b="1" i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https://avatars.mds.yandex.net/get-zen_doc/127081/pub_5c190420b6a0da00aac85d8c_5c190d5bd07efb00a93f1a65/scale_120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6469" y="4114801"/>
            <a:ext cx="5365531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895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Georgia" panose="02040502050405020303" pitchFamily="18" charset="0"/>
              </a:rPr>
              <a:t>Задачи, которые стоят перед педагогами:</a:t>
            </a:r>
            <a:br>
              <a:rPr lang="ru-RU" sz="3200" b="1" dirty="0">
                <a:solidFill>
                  <a:srgbClr val="002060"/>
                </a:solidFill>
                <a:latin typeface="Georgia" panose="02040502050405020303" pitchFamily="18" charset="0"/>
              </a:rPr>
            </a:br>
            <a:endParaRPr lang="ru-RU" sz="32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5838" y="1323474"/>
            <a:ext cx="11686162" cy="5534526"/>
          </a:xfrm>
        </p:spPr>
        <p:txBody>
          <a:bodyPr>
            <a:normAutofit lnSpcReduction="10000"/>
          </a:bodyPr>
          <a:lstStyle/>
          <a:p>
            <a:pPr lvl="0"/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</a:rPr>
              <a:t>обеспечить условия для физического и психологического благополучия участников воспитательно-образовательного процесса;</a:t>
            </a:r>
          </a:p>
          <a:p>
            <a:pPr lvl="0"/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</a:rPr>
              <a:t>формировать доступные представления и знания о пользе занятий физическими упражнениями, об основных гигиенических требованиях и правилах;</a:t>
            </a:r>
          </a:p>
          <a:p>
            <a:pPr lvl="0"/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</a:rPr>
              <a:t>реализовать системный подход в использовании всех средств и форм образовательной работы с дошкольниками для своевременного развития жизненно важных двигательных навыков и способностей детей;</a:t>
            </a:r>
          </a:p>
          <a:p>
            <a:pPr lvl="0"/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</a:rPr>
              <a:t>формировать основы безопасности жизнедеятельности;</a:t>
            </a:r>
          </a:p>
          <a:p>
            <a:pPr lvl="0"/>
            <a:r>
              <a:rPr lang="ru-RU" i="1" dirty="0">
                <a:solidFill>
                  <a:srgbClr val="002060"/>
                </a:solidFill>
                <a:latin typeface="Georgia" panose="02040502050405020303" pitchFamily="18" charset="0"/>
              </a:rPr>
              <a:t>оказывать всестороннюю помощь семье в обеспечении здоровья детей и приобщению их к здоровому образу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16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596</Words>
  <Application>Microsoft Office PowerPoint</Application>
  <PresentationFormat>Широкоэкранный</PresentationFormat>
  <Paragraphs>96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Georgia</vt:lpstr>
      <vt:lpstr>Times New Roman</vt:lpstr>
      <vt:lpstr>Тема Office</vt:lpstr>
      <vt:lpstr>Муниципальное дошкольное образовательное автономное учреждение центр развития ребенка – детский сад «Аленький цветочек»</vt:lpstr>
      <vt:lpstr>Укрепление здоровья ребенка – это не периодические мероприятия, а идеология воспитания, поведенческая база, которая остается с человеком на всю жизнь. </vt:lpstr>
      <vt:lpstr>Сохранение и укрепление здоровья детей - одна из главных стратегических задач развития страны,   регламентируется и обеспечивается такими нормативно-правовыми документами:</vt:lpstr>
      <vt:lpstr>Закон РФ «Об образовании» Статья 41. Охрана здоровья обучающихся</vt:lpstr>
      <vt:lpstr>Социальная компетентность ребенка дошкольного возраста в области сформированности представлений и навыков здорового образа жизни включает: </vt:lpstr>
      <vt:lpstr>Современные здоровьесберегающие технологии используемые в системе дошкольного образования отражают две линии оздоровительно-развивающей работы: </vt:lpstr>
      <vt:lpstr>Формы организации  здоровьесберегающей работы</vt:lpstr>
      <vt:lpstr>Презентация PowerPoint</vt:lpstr>
      <vt:lpstr>Задачи, которые стоят перед педагогами: </vt:lpstr>
      <vt:lpstr>Быть интересным – первая обязанность педагога</vt:lpstr>
      <vt:lpstr>Игры на снятие эмоционального напряжения и умения концентрироваться</vt:lpstr>
      <vt:lpstr>Практические задания (этюды)</vt:lpstr>
      <vt:lpstr>Уважайте личность ребенка!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33</cp:revision>
  <dcterms:created xsi:type="dcterms:W3CDTF">2021-10-14T04:42:34Z</dcterms:created>
  <dcterms:modified xsi:type="dcterms:W3CDTF">2021-10-26T06:47:57Z</dcterms:modified>
</cp:coreProperties>
</file>