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257" r:id="rId3"/>
    <p:sldId id="279" r:id="rId4"/>
    <p:sldId id="276" r:id="rId5"/>
    <p:sldId id="275" r:id="rId6"/>
    <p:sldId id="259" r:id="rId7"/>
    <p:sldId id="260" r:id="rId8"/>
    <p:sldId id="261" r:id="rId9"/>
    <p:sldId id="263" r:id="rId10"/>
    <p:sldId id="264" r:id="rId11"/>
    <p:sldId id="278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938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1D5DA-5A98-4B89-9651-0D0CA04F828A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02139-EF87-4657-9FB0-443E489E9D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70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5195-A306-4320-A1C0-5DEF0FBFFECC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02B7-1476-436E-8498-358712AE4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09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5195-A306-4320-A1C0-5DEF0FBFFECC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02B7-1476-436E-8498-358712AE4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0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5195-A306-4320-A1C0-5DEF0FBFFECC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02B7-1476-436E-8498-358712AE4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80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5195-A306-4320-A1C0-5DEF0FBFFECC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02B7-1476-436E-8498-358712AE4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76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5195-A306-4320-A1C0-5DEF0FBFFECC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02B7-1476-436E-8498-358712AE4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88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5195-A306-4320-A1C0-5DEF0FBFFECC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02B7-1476-436E-8498-358712AE4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1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5195-A306-4320-A1C0-5DEF0FBFFECC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02B7-1476-436E-8498-358712AE4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73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5195-A306-4320-A1C0-5DEF0FBFFECC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02B7-1476-436E-8498-358712AE4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70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5195-A306-4320-A1C0-5DEF0FBFFECC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02B7-1476-436E-8498-358712AE4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1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5195-A306-4320-A1C0-5DEF0FBFFECC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02B7-1476-436E-8498-358712AE4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7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5195-A306-4320-A1C0-5DEF0FBFFECC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02B7-1476-436E-8498-358712AE4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29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A5195-A306-4320-A1C0-5DEF0FBFFECC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902B7-1476-436E-8498-358712AE4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1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xelbrush.ru/uploads/posts/2014-03/1394012207_1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08" y="10197"/>
            <a:ext cx="9148192" cy="686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67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«Аленький цветочек»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9144000" cy="479715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 Махал Елена Александровна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г.Пыть-Ях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ixelbrush.ru/uploads/posts/2014-03/1394012207_1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" y="0"/>
            <a:ext cx="9148192" cy="686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664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Тренажер «Сдуй бабочку»</a:t>
            </a:r>
            <a:endParaRPr lang="ru-RU" sz="2000" i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тренажера:</a:t>
            </a:r>
            <a:r>
              <a:rPr lang="ru-RU" sz="2000" i="1" dirty="0">
                <a:latin typeface="Georgia" panose="02040502050405020303" pitchFamily="18" charset="0"/>
                <a:cs typeface="Times New Roman" panose="02020603050405020304" pitchFamily="18" charset="0"/>
              </a:rPr>
              <a:t> укрепление дыхательных мышц, стимуляция работы верхних дыхательных путей, носоглотки, обеспечение вентиляции легких во всех его отделах</a:t>
            </a:r>
            <a:r>
              <a:rPr lang="ru-RU" sz="2000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Ход игры:</a:t>
            </a:r>
            <a:r>
              <a:rPr lang="ru-RU" sz="2000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Georgia" panose="02040502050405020303" pitchFamily="18" charset="0"/>
                <a:cs typeface="Times New Roman" panose="02020603050405020304" pitchFamily="18" charset="0"/>
              </a:rPr>
              <a:t>Задача ребенка – сдувать бумажную бабочку с полянки. 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Documents and Settings\денис\Рабочий стол\пед чтения\CBIigSZdIL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9870"/>
            <a:ext cx="3600400" cy="2512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денис\Рабочий стол\пед чтения\Pg6yKJOCf_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9870"/>
            <a:ext cx="4176464" cy="3471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177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ln/>
                <a:solidFill>
                  <a:srgbClr val="002060"/>
                </a:solidFill>
                <a:latin typeface="Georgia" panose="02040502050405020303" pitchFamily="18" charset="0"/>
              </a:rPr>
              <a:t>Практическая часть</a:t>
            </a:r>
            <a:br>
              <a:rPr lang="ru-RU" sz="2400" b="1" i="1" dirty="0">
                <a:ln/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sz="2400" i="1" dirty="0">
              <a:latin typeface="Georgia" panose="0204050205040502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6336704" cy="4464496"/>
          </a:xfrm>
        </p:spPr>
      </p:pic>
    </p:spTree>
    <p:extLst>
      <p:ext uri="{BB962C8B-B14F-4D97-AF65-F5344CB8AC3E}">
        <p14:creationId xmlns:p14="http://schemas.microsoft.com/office/powerpoint/2010/main" val="321154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ru-RU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n/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Творческих </a:t>
            </a:r>
            <a:r>
              <a:rPr lang="ru-RU" sz="3600" b="1" i="1" dirty="0">
                <a:ln/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успехов!</a:t>
            </a:r>
            <a:r>
              <a:rPr lang="ru-RU" sz="3600" b="1" i="1" dirty="0">
                <a:ln/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3600" b="1" i="1" dirty="0">
                <a:ln/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sz="3600" i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sz="3600" b="1" i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i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пасибо за  внимание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163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xelbrush.ru/uploads/posts/2014-03/1394012207_1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" y="0"/>
            <a:ext cx="9148192" cy="686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marL="72000" indent="45720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улучшают осанку, стимулируют движения диафрагмы, улучшают кровообращение, гармонизируют деятельность дыхательной, нервной и сердечно-сосудистых систем.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45720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Дыхание-это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рефлекторный и совершается без  вмешательства человеческого сознания. Но с другой стороны, дыхание – процесс управляемый, когда оно непосредственно связано с произнесением речи.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45720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дыхание называется речевым (фонационным, или звуковым) дыханием, и оно требует специальной подготовки.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дыхания – один из первых и очень важных этапов коррекционного воздействия на детей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457200" algn="ctr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вида их речевого дефекта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66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xelbrush.ru/uploads/posts/2014-03/1394012207_1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44"/>
            <a:ext cx="9148192" cy="686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Речевые упражнения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715436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latin typeface="Georgia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i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Формировать у детей умение управлять органами дыхания, при выполнении речевых упражнений</a:t>
            </a:r>
            <a:endParaRPr lang="ru-RU" i="1" dirty="0" smtClean="0">
              <a:latin typeface="Georgia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i="1" dirty="0" smtClean="0">
              <a:latin typeface="Georgia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Georgia" pitchFamily="18" charset="0"/>
                <a:cs typeface="Times New Roman" panose="02020603050405020304" pitchFamily="18" charset="0"/>
              </a:rPr>
              <a:t>      Задачи: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 smtClean="0">
                <a:latin typeface="Georgia" pitchFamily="18" charset="0"/>
              </a:rPr>
              <a:t>Формировать навыки правильного речевого дыхания (силу, плавность и целенаправленность воздушной струи).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 smtClean="0">
                <a:latin typeface="Georgia" pitchFamily="18" charset="0"/>
              </a:rPr>
              <a:t> Упражнять в правильности выполнения  плавного речевого выдоха.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 smtClean="0">
                <a:latin typeface="Georgia" pitchFamily="18" charset="0"/>
              </a:rPr>
              <a:t> Развивать навыки выполнения речевых упражнений.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67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Параметры правильного </a:t>
            </a:r>
            <a:r>
              <a:rPr lang="ru-RU" b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речевого </a:t>
            </a:r>
            <a:r>
              <a:rPr lang="ru-RU" b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выдоха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Выдоху предшествует сильный вдох через нос;</a:t>
            </a:r>
            <a:endParaRPr lang="ru-RU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Выдох происходит плавно, а не 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толчками;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время выдоха губы складывать трубочкой, не следует сжимать губы, надувать 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щеки;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время выдоха воздух выходит через рот, нельзя допускать выхода воздуха через 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нос;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Выдыхать следует, пока не закончится 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воздух;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Во время пения или разговора нельзя добирать воздух при помощи частых коротких </a:t>
            </a:r>
            <a:r>
              <a:rPr lang="ru-RU" sz="2400" dirty="0" smtClean="0">
                <a:latin typeface="Georgia" panose="02040502050405020303" pitchFamily="18" charset="0"/>
                <a:ea typeface="Times New Roman" panose="02020603050405020304" pitchFamily="18" charset="0"/>
              </a:rPr>
              <a:t>вдохов.</a:t>
            </a:r>
            <a:endParaRPr lang="ru-RU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7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80114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80920" cy="11381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3100" b="1" i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проведения дыхательных упражнений:</a:t>
            </a:r>
            <a:br>
              <a:rPr lang="ru-RU" sz="3100" b="1" i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i="1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556792"/>
            <a:ext cx="784887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дети </a:t>
            </a:r>
            <a:r>
              <a:rPr lang="ru-RU" sz="2800" dirty="0">
                <a:latin typeface="Georgia" panose="02040502050405020303" pitchFamily="18" charset="0"/>
                <a:cs typeface="Times New Roman" panose="02020603050405020304" pitchFamily="18" charset="0"/>
              </a:rPr>
              <a:t>2-3 лет играют 2-3 минуты (в норме количество слов на одном выдохе составляет </a:t>
            </a:r>
            <a:r>
              <a:rPr lang="ru-RU" sz="2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— ( </a:t>
            </a:r>
            <a:r>
              <a:rPr lang="ru-RU" sz="2800" dirty="0">
                <a:latin typeface="Georgia" panose="02040502050405020303" pitchFamily="18" charset="0"/>
                <a:cs typeface="Times New Roman" panose="02020603050405020304" pitchFamily="18" charset="0"/>
              </a:rPr>
              <a:t>2-3).</a:t>
            </a:r>
          </a:p>
          <a:p>
            <a:pPr lvl="0"/>
            <a:r>
              <a:rPr lang="ru-RU" sz="2800" dirty="0">
                <a:latin typeface="Georgia" panose="02040502050405020303" pitchFamily="18" charset="0"/>
                <a:cs typeface="Times New Roman" panose="02020603050405020304" pitchFamily="18" charset="0"/>
              </a:rPr>
              <a:t>дети 3-4 лет могут заниматься по 3-4 минуты за один раз (количество слов от 3 до 5).</a:t>
            </a:r>
          </a:p>
          <a:p>
            <a:pPr lvl="0"/>
            <a:r>
              <a:rPr lang="ru-RU" sz="2800" dirty="0">
                <a:latin typeface="Georgia" panose="02040502050405020303" pitchFamily="18" charset="0"/>
                <a:cs typeface="Times New Roman" panose="02020603050405020304" pitchFamily="18" charset="0"/>
              </a:rPr>
              <a:t>дети 4-6лет - длительность игры составляет – 4-6 минут (количество слов 4-6).</a:t>
            </a:r>
          </a:p>
          <a:p>
            <a:r>
              <a:rPr lang="ru-RU" sz="2800" dirty="0">
                <a:latin typeface="Georgia" panose="02040502050405020303" pitchFamily="18" charset="0"/>
                <a:cs typeface="Times New Roman" panose="02020603050405020304" pitchFamily="18" charset="0"/>
              </a:rPr>
              <a:t>дети  6-7 лет – могут играть по  5-7 минут (норма слов на одном выдохе  5-7</a:t>
            </a:r>
            <a:r>
              <a:rPr lang="ru-RU" sz="2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Правило: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вдох </a:t>
            </a:r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 совпадает </a:t>
            </a:r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с расширением грудной клетки, </a:t>
            </a:r>
            <a:endParaRPr lang="ru-RU" sz="2800" b="1" dirty="0" smtClean="0">
              <a:solidFill>
                <a:srgbClr val="C000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выдох </a:t>
            </a:r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- с сужением её!</a:t>
            </a:r>
            <a:endParaRPr lang="ru-RU" sz="2800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lvl="0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9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xelbrush.ru/uploads/posts/2014-03/1394012207_1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44"/>
            <a:ext cx="9148192" cy="686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Игры с тренажерами укрепляют дыхательные мышцы, стимулируют работу верхних дыхательных путей и носоглотки, обеспечивают вентиляцию легких.</a:t>
            </a:r>
            <a:endParaRPr lang="ru-RU" sz="2400" b="1" i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Documents and Settings\денис\Рабочий стол\пед чтения\QxBfWlcM4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49" y="1952455"/>
            <a:ext cx="8720969" cy="4905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35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ixelbrush.ru/uploads/posts/2014-03/1394012207_1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192" cy="686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0" y="404664"/>
            <a:ext cx="3024336" cy="6264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Тренажер </a:t>
            </a:r>
            <a:endParaRPr lang="ru-RU" sz="2000" b="1" i="1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снежная метель</a:t>
            </a:r>
            <a:r>
              <a:rPr lang="ru-RU" sz="2000" b="1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20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i="1" dirty="0">
                <a:latin typeface="Georgia" panose="02040502050405020303" pitchFamily="18" charset="0"/>
                <a:cs typeface="Times New Roman" panose="02020603050405020304" pitchFamily="18" charset="0"/>
              </a:rPr>
              <a:t> развитие силы органов дыхания</a:t>
            </a:r>
            <a:r>
              <a:rPr lang="ru-RU" sz="2000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2000" i="1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000" i="1" dirty="0">
                <a:latin typeface="Georgia" panose="02040502050405020303" pitchFamily="18" charset="0"/>
                <a:cs typeface="Times New Roman" panose="02020603050405020304" pitchFamily="18" charset="0"/>
              </a:rPr>
              <a:t>ребенку предлагается устроить настоящую снежную метель, стоит лишь только подуть в коктейльную трубочку, которая расположена в пластиковой капсуле, как метель начинается.</a:t>
            </a:r>
          </a:p>
          <a:p>
            <a:pPr marL="0" indent="0" algn="ctr">
              <a:buNone/>
            </a:pPr>
            <a:endParaRPr lang="ru-RU" sz="2000" i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Documents and Settings\денис\Рабочий стол\пед чтения\2HZF3K8zzY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89954" cy="5141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денис\Рабочий стол\пед чтения\Z_DP8z6wrK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65" y="188640"/>
            <a:ext cx="2889955" cy="5141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05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ixelbrush.ru/uploads/posts/2014-03/1394012207_1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" y="0"/>
            <a:ext cx="9148192" cy="686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30572"/>
            <a:ext cx="8229600" cy="2695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Тренажер «Сезонная рамка»</a:t>
            </a:r>
            <a:endParaRPr lang="ru-RU" sz="2400" i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Цель тренажера: </a:t>
            </a:r>
            <a:r>
              <a:rPr lang="ru-RU" sz="1800" i="1" dirty="0">
                <a:latin typeface="Georgia" panose="02040502050405020303" pitchFamily="18" charset="0"/>
                <a:cs typeface="Times New Roman" panose="02020603050405020304" pitchFamily="18" charset="0"/>
              </a:rPr>
              <a:t>обучение плавному свободному выдоху; </a:t>
            </a:r>
            <a:r>
              <a:rPr lang="ru-RU" sz="1800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активизация губных мышц.</a:t>
            </a:r>
          </a:p>
          <a:p>
            <a:pPr marL="0" indent="0" algn="just">
              <a:buNone/>
            </a:pPr>
            <a:r>
              <a:rPr lang="ru-RU" sz="1800" b="1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Ход </a:t>
            </a:r>
            <a:r>
              <a:rPr lang="ru-RU" sz="18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игры: </a:t>
            </a:r>
            <a:r>
              <a:rPr lang="ru-RU" sz="1800" i="1" dirty="0">
                <a:latin typeface="Georgia" panose="02040502050405020303" pitchFamily="18" charset="0"/>
                <a:cs typeface="Times New Roman" panose="02020603050405020304" pitchFamily="18" charset="0"/>
              </a:rPr>
              <a:t>суть игры заключается, чтобы ребенок смог расшевелить летящие осенние листья, путем легкого выдоха воздуха изо рта</a:t>
            </a:r>
            <a:r>
              <a:rPr lang="ru-RU" sz="1800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. Через нос сделать вдох, а через рот непрерывный выдох.</a:t>
            </a:r>
            <a:endParaRPr lang="ru-RU" sz="1800" i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Documents and Settings\денис\Рабочий стол\пед чтения\1sGtDDI_Tb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4824535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денис\Рабочий стол\пед чтения\X-1bniY795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454" y="116632"/>
            <a:ext cx="201481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016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ixelbrush.ru/uploads/posts/2014-03/1394012207_1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2" y="0"/>
            <a:ext cx="9148192" cy="686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692696"/>
            <a:ext cx="339472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Тренажер «Забей гол»</a:t>
            </a:r>
            <a:endParaRPr lang="ru-RU" sz="2000" i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тренажера</a:t>
            </a:r>
            <a:r>
              <a:rPr lang="ru-RU" sz="2000" i="1" dirty="0">
                <a:latin typeface="Georgia" panose="02040502050405020303" pitchFamily="18" charset="0"/>
                <a:cs typeface="Times New Roman" panose="02020603050405020304" pitchFamily="18" charset="0"/>
              </a:rPr>
              <a:t>: развитие сильного плавного выдоха; активизация губных мышц</a:t>
            </a:r>
            <a:r>
              <a:rPr lang="ru-RU" sz="2000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000" b="1" i="1" dirty="0">
                <a:latin typeface="Georgia" panose="02040502050405020303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000" i="1" dirty="0">
                <a:latin typeface="Georgia" panose="02040502050405020303" pitchFamily="18" charset="0"/>
                <a:cs typeface="Times New Roman" panose="02020603050405020304" pitchFamily="18" charset="0"/>
              </a:rPr>
              <a:t>играют двое, дуют через коктейльную трубочку на мяч, пытаясь тем самым забить гол в ворота.</a:t>
            </a: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Documents and Settings\денис\Рабочий стол\пед чтения\lq3tXvx97R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4608512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915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411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автономное дошкольное образовательное учреждение  детский сад «Аленький цветочек»</vt:lpstr>
      <vt:lpstr>Презентация PowerPoint</vt:lpstr>
      <vt:lpstr>Речевые упражнения</vt:lpstr>
      <vt:lpstr>Параметры правильного речевого выдоха</vt:lpstr>
      <vt:lpstr>  Время проведения дыхательных упражнений:  </vt:lpstr>
      <vt:lpstr>Игры с тренажерами укрепляют дыхательные мышцы, стимулируют работу верхних дыхательных путей и носоглотки, обеспечивают вентиляцию легких.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Практическая часть </vt:lpstr>
      <vt:lpstr> Творческих успехов! 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детский сад «Радуга»</dc:title>
  <dc:creator>Денис</dc:creator>
  <cp:lastModifiedBy>Пользователь Windows</cp:lastModifiedBy>
  <cp:revision>22</cp:revision>
  <dcterms:created xsi:type="dcterms:W3CDTF">2018-09-19T10:24:11Z</dcterms:created>
  <dcterms:modified xsi:type="dcterms:W3CDTF">2021-10-26T04:59:25Z</dcterms:modified>
</cp:coreProperties>
</file>