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msurgut.ru/files/materials/files/files4/&#1087;&#1088;&#1080;&#1082;&#1072;&#1079;_&#1088;&#1072;&#1085;&#1085;&#1103;&#1103;_&#1087;&#1086;&#1084;&#1086;&#1097;&#1100;_&#1086;&#1082;&#1090;_2019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mds.yandex.net/i?id=b215ac1686430169bccaceaa60a12fd1fb679687-929398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6929486" cy="48950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МДОАУ </a:t>
            </a:r>
            <a:r>
              <a:rPr lang="ru-RU" sz="2000" dirty="0" err="1" smtClean="0">
                <a:solidFill>
                  <a:srgbClr val="FF0000"/>
                </a:solidFill>
              </a:rPr>
              <a:t>црр-д</a:t>
            </a:r>
            <a:r>
              <a:rPr lang="ru-RU" sz="2000" dirty="0" smtClean="0">
                <a:solidFill>
                  <a:srgbClr val="FF0000"/>
                </a:solidFill>
              </a:rPr>
              <a:t>/с «Аленький цветочек»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19952" cy="48131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r>
              <a:rPr lang="ru-RU" sz="3000" dirty="0" smtClean="0"/>
              <a:t>Развитие детей</a:t>
            </a:r>
          </a:p>
          <a:p>
            <a:pPr algn="ctr">
              <a:buNone/>
            </a:pPr>
            <a:r>
              <a:rPr lang="ru-RU" sz="3000" dirty="0" smtClean="0"/>
              <a:t>раннего возраста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500" dirty="0" smtClean="0"/>
              <a:t>педагог-психолог : </a:t>
            </a:r>
            <a:r>
              <a:rPr lang="ru-RU" sz="1500" dirty="0" err="1" smtClean="0"/>
              <a:t>Каракотова</a:t>
            </a:r>
            <a:r>
              <a:rPr lang="ru-RU" sz="1500" dirty="0" smtClean="0"/>
              <a:t> Е.В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г. Пыть-Ях, 2023г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054632" cy="5839038"/>
          </a:xfrm>
        </p:spPr>
        <p:txBody>
          <a:bodyPr>
            <a:normAutofit fontScale="62500" lnSpcReduction="20000"/>
          </a:bodyPr>
          <a:lstStyle/>
          <a:p>
            <a:pPr marL="0" indent="27432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ШНУРОВКА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 smtClean="0"/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Возраст: от полутора лет.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Бурное развитие технологий привело к тому, что современные дети отстают в сенсомоторном развитии от своих родителей, и уж тем более — от бабушек и дедушек. Ведь последние совершали гораздо больше манипуляций руками.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Между тем от мелкой моторики зависит не только способность освоить письмо.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Чем лучше ребёнок владеет кистью и пальчиками, тем проще ему даётся речь и тем эффективнее работает его мозг в целом. Исправить ситуацию можно с помощью игр-шнуровок. Интерес к протягиванию верёвочки через дырку малыш проявляет примерно с полутора лет. Естественно, сначала ребёнку понадобится помощь родителей, но уже скоро он проявит чудеса расторопности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14290"/>
            <a:ext cx="4052886" cy="583903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БИЗИБОРД</a:t>
            </a:r>
          </a:p>
          <a:p>
            <a:pPr algn="just">
              <a:buNone/>
            </a:pPr>
            <a:endParaRPr lang="ru-RU" sz="3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Возраст: от полутора лет.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Развивающая доска Марии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улучшает мелкую моторику, воспитывает усидчивость и внимательность, а также подстёгивает фантазию.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Бизиборд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сделать самим: возьмите деревянную доску и прикрепите к ней как можно больше предметов, которые и будет изучать малыш. Это большие пуговицы, шнурки, деревянные и пластиковые игрушки, замки, выключатели, колёсики от старых чемоданов. Главное, чтобы среди этих артефактов не было ничего колющего или режущего.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avatars.mds.yandex.net/i?id=e3f8786cebf894d49d5ba71fb05be40cb21c486b-906881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291" y="4143380"/>
            <a:ext cx="3214709" cy="2143140"/>
          </a:xfrm>
          <a:prstGeom prst="rect">
            <a:avLst/>
          </a:prstGeom>
          <a:noFill/>
        </p:spPr>
      </p:pic>
      <p:pic>
        <p:nvPicPr>
          <p:cNvPr id="3074" name="Picture 2" descr="https://avatars.mds.yandex.net/i?id=71b35ae41b90754ddb4829c546bd058111c7791b-8897302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9694" y="5214950"/>
            <a:ext cx="2279731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avatars.mds.yandex.net/i?id=9a89f5aa4e627a4d0937ee9ff3c128b1a608b4a4-8497237-images-thumbs&amp;n=13"/>
          <p:cNvPicPr>
            <a:picLocks noChangeAspect="1" noChangeArrowheads="1"/>
          </p:cNvPicPr>
          <p:nvPr/>
        </p:nvPicPr>
        <p:blipFill>
          <a:blip r:embed="rId2" cstate="print"/>
          <a:srcRect t="23346" r="-3126" b="24125"/>
          <a:stretch>
            <a:fillRect/>
          </a:stretch>
        </p:blipFill>
        <p:spPr bwMode="auto">
          <a:xfrm>
            <a:off x="2071670" y="5572140"/>
            <a:ext cx="4714908" cy="1285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Законодательные и нормативно-правовые акты регулирующие предоставление ранней помощи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53309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Нормативно-правовые акты федерального уровня:</a:t>
            </a:r>
          </a:p>
          <a:p>
            <a:pPr>
              <a:buNone/>
            </a:pPr>
            <a:r>
              <a:rPr lang="ru-RU" dirty="0" smtClean="0"/>
              <a:t>1 . Ф </a:t>
            </a:r>
            <a:r>
              <a:rPr lang="ru-RU" dirty="0" err="1" smtClean="0"/>
              <a:t>ед</a:t>
            </a:r>
            <a:r>
              <a:rPr lang="ru-RU" dirty="0" smtClean="0"/>
              <a:t> е </a:t>
            </a:r>
            <a:r>
              <a:rPr lang="ru-RU" dirty="0" err="1" smtClean="0"/>
              <a:t>р</a:t>
            </a:r>
            <a:r>
              <a:rPr lang="ru-RU" dirty="0" smtClean="0"/>
              <a:t> а л </a:t>
            </a:r>
            <a:r>
              <a:rPr lang="ru-RU" dirty="0" err="1" smtClean="0"/>
              <a:t>ь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ы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 ко </a:t>
            </a:r>
            <a:r>
              <a:rPr lang="ru-RU" dirty="0" err="1" smtClean="0"/>
              <a:t>н</a:t>
            </a:r>
            <a:r>
              <a:rPr lang="ru-RU" dirty="0" smtClean="0"/>
              <a:t> « О б о б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зо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 в </a:t>
            </a:r>
            <a:r>
              <a:rPr lang="ru-RU" dirty="0" err="1" smtClean="0"/>
              <a:t>Ро</a:t>
            </a:r>
            <a:r>
              <a:rPr lang="ru-RU" dirty="0" smtClean="0"/>
              <a:t> с </a:t>
            </a:r>
            <a:r>
              <a:rPr lang="ru-RU" dirty="0" err="1" smtClean="0"/>
              <a:t>с</a:t>
            </a:r>
            <a:r>
              <a:rPr lang="ru-RU" dirty="0" smtClean="0"/>
              <a:t> и </a:t>
            </a:r>
            <a:r>
              <a:rPr lang="ru-RU" dirty="0" err="1" smtClean="0"/>
              <a:t>й</a:t>
            </a:r>
            <a:r>
              <a:rPr lang="ru-RU" dirty="0" smtClean="0"/>
              <a:t> с ко </a:t>
            </a:r>
            <a:r>
              <a:rPr lang="ru-RU" dirty="0" err="1" smtClean="0"/>
              <a:t>й</a:t>
            </a:r>
            <a:r>
              <a:rPr lang="ru-RU" dirty="0" smtClean="0"/>
              <a:t> Ф </a:t>
            </a:r>
            <a:r>
              <a:rPr lang="ru-RU" dirty="0" err="1" smtClean="0"/>
              <a:t>ед</a:t>
            </a:r>
            <a:r>
              <a:rPr lang="ru-RU" dirty="0" smtClean="0"/>
              <a:t> е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ц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 » от 2 9 . 1 2 . 2 0 1 2 N 2 7 3 - Ф З</a:t>
            </a:r>
          </a:p>
          <a:p>
            <a:pPr>
              <a:buNone/>
            </a:pPr>
            <a:r>
              <a:rPr lang="en-US" dirty="0" smtClean="0"/>
              <a:t>http://www.consultant.ru/document/cons_doc_LAW_140174/</a:t>
            </a:r>
          </a:p>
          <a:p>
            <a:pPr>
              <a:buNone/>
            </a:pPr>
            <a:r>
              <a:rPr lang="ru-RU" dirty="0" smtClean="0"/>
              <a:t>2. Распоряжение Правительства Российской Федерации от 31.08.2016 N 1839-р «Об утверждении Концепции</a:t>
            </a:r>
          </a:p>
          <a:p>
            <a:pPr>
              <a:buNone/>
            </a:pPr>
            <a:r>
              <a:rPr lang="ru-RU" dirty="0" smtClean="0"/>
              <a:t>развития ранней помощи в Российской Федерации на период до 2020 года» https://sudact.ru/law/rasporiazheniepravitelstva-</a:t>
            </a:r>
          </a:p>
          <a:p>
            <a:pPr>
              <a:buNone/>
            </a:pPr>
            <a:r>
              <a:rPr lang="en-US" dirty="0" smtClean="0"/>
              <a:t>rf-ot-31082016-n-1839-r/#f9UNhEwGLSZT</a:t>
            </a:r>
          </a:p>
          <a:p>
            <a:pPr>
              <a:buNone/>
            </a:pPr>
            <a:r>
              <a:rPr lang="ru-RU" dirty="0" smtClean="0"/>
              <a:t>3. Распоряжение Правительства РФ от 17.12.2016 N 2723-р «Об утверждении плана мероприятий по реализации</a:t>
            </a:r>
          </a:p>
          <a:p>
            <a:pPr>
              <a:buNone/>
            </a:pPr>
            <a:r>
              <a:rPr lang="ru-RU" dirty="0" smtClean="0"/>
              <a:t>Ко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 е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з</a:t>
            </a:r>
            <a:r>
              <a:rPr lang="ru-RU" dirty="0" smtClean="0"/>
              <a:t> в и т и я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ru-RU" dirty="0" smtClean="0"/>
              <a:t> о м о </a:t>
            </a:r>
            <a:r>
              <a:rPr lang="ru-RU" dirty="0" err="1" smtClean="0"/>
              <a:t>щ</a:t>
            </a:r>
            <a:r>
              <a:rPr lang="ru-RU" dirty="0" smtClean="0"/>
              <a:t> и в </a:t>
            </a:r>
            <a:r>
              <a:rPr lang="ru-RU" dirty="0" err="1" smtClean="0"/>
              <a:t>Ро</a:t>
            </a:r>
            <a:r>
              <a:rPr lang="ru-RU" dirty="0" smtClean="0"/>
              <a:t> с </a:t>
            </a:r>
            <a:r>
              <a:rPr lang="ru-RU" dirty="0" err="1" smtClean="0"/>
              <a:t>с</a:t>
            </a:r>
            <a:r>
              <a:rPr lang="ru-RU" dirty="0" smtClean="0"/>
              <a:t> и </a:t>
            </a:r>
            <a:r>
              <a:rPr lang="ru-RU" dirty="0" err="1" smtClean="0"/>
              <a:t>й</a:t>
            </a:r>
            <a:r>
              <a:rPr lang="ru-RU" dirty="0" smtClean="0"/>
              <a:t> с ко </a:t>
            </a:r>
            <a:r>
              <a:rPr lang="ru-RU" dirty="0" err="1" smtClean="0"/>
              <a:t>й</a:t>
            </a:r>
            <a:r>
              <a:rPr lang="ru-RU" dirty="0" smtClean="0"/>
              <a:t> Ф е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е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ц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а </a:t>
            </a:r>
            <a:r>
              <a:rPr lang="ru-RU" dirty="0" err="1" smtClean="0"/>
              <a:t>п</a:t>
            </a:r>
            <a:r>
              <a:rPr lang="ru-RU" dirty="0" smtClean="0"/>
              <a:t> е </a:t>
            </a:r>
            <a:r>
              <a:rPr lang="ru-RU" dirty="0" err="1" smtClean="0"/>
              <a:t>р</a:t>
            </a:r>
            <a:r>
              <a:rPr lang="ru-RU" dirty="0" smtClean="0"/>
              <a:t> и од </a:t>
            </a:r>
            <a:r>
              <a:rPr lang="ru-RU" dirty="0" err="1" smtClean="0"/>
              <a:t>д</a:t>
            </a:r>
            <a:r>
              <a:rPr lang="ru-RU" dirty="0" smtClean="0"/>
              <a:t> о 2 0 2 0 год а »</a:t>
            </a:r>
          </a:p>
          <a:p>
            <a:pPr>
              <a:buNone/>
            </a:pPr>
            <a:r>
              <a:rPr lang="en-US" dirty="0" smtClean="0"/>
              <a:t>https://sudact.ru/law/rasporiazhenie-pravitelstva-rf-ot-17122016-n-2723-r/#gxtpg7gxK26r</a:t>
            </a:r>
          </a:p>
          <a:p>
            <a:pPr>
              <a:buNone/>
            </a:pPr>
            <a:r>
              <a:rPr lang="ru-RU" dirty="0" smtClean="0"/>
              <a:t>4. Приказ Министерства труда и социальной защиты РФ от 29.09.2017 № 705 «Об утверждении примерной</a:t>
            </a:r>
          </a:p>
          <a:p>
            <a:pPr>
              <a:buNone/>
            </a:pPr>
            <a:r>
              <a:rPr lang="ru-RU" dirty="0" smtClean="0"/>
              <a:t>модели межведомственного взаимодействия организаций, предоставляющих реабилитационные услуги,</a:t>
            </a:r>
          </a:p>
          <a:p>
            <a:pPr>
              <a:buNone/>
            </a:pPr>
            <a:r>
              <a:rPr lang="ru-RU" dirty="0" smtClean="0"/>
              <a:t>обеспечивающей принцип ранней помощи, преемственность в работе с инвалидами, в том числе детьми-</a:t>
            </a:r>
          </a:p>
          <a:p>
            <a:pPr>
              <a:buNone/>
            </a:pPr>
            <a:r>
              <a:rPr lang="ru-RU" dirty="0" smtClean="0"/>
              <a:t>инвалидами, и их сопровождение» https://mintrud.gov.ru/docs/mintrud/orders/1286</a:t>
            </a:r>
          </a:p>
          <a:p>
            <a:pPr>
              <a:buNone/>
            </a:pPr>
            <a:r>
              <a:rPr lang="ru-RU" dirty="0" smtClean="0"/>
              <a:t>5. Письмо Министерства образования и науки РФ от 13.01.2016 № ВК-15/07 «О направлении Методических</a:t>
            </a:r>
          </a:p>
          <a:p>
            <a:pPr>
              <a:buNone/>
            </a:pPr>
            <a:r>
              <a:rPr lang="ru-RU" dirty="0" smtClean="0"/>
              <a:t>рекомендаций» </a:t>
            </a:r>
            <a:r>
              <a:rPr lang="en-US" dirty="0" smtClean="0"/>
              <a:t>https://rulaws.ru/acts/Pismo-Minobrnauki-Rossii-ot-13.01.2016-N-VK-15_07/</a:t>
            </a:r>
          </a:p>
          <a:p>
            <a:pPr>
              <a:buNone/>
            </a:pPr>
            <a:r>
              <a:rPr lang="ru-RU" dirty="0" smtClean="0"/>
              <a:t>6. Письмо Министерства труда и социальной защиты РФ от 28.12.2017 № 13-5/10/П-8988 «О направлении</a:t>
            </a:r>
          </a:p>
          <a:p>
            <a:pPr>
              <a:buNone/>
            </a:pPr>
            <a:r>
              <a:rPr lang="ru-RU" dirty="0" smtClean="0"/>
              <a:t>методических рекомендаций по обеспечению услуг ранней помощи детям в рамках </a:t>
            </a:r>
            <a:r>
              <a:rPr lang="ru-RU" dirty="0" err="1" smtClean="0"/>
              <a:t>пилотного</a:t>
            </a:r>
            <a:r>
              <a:rPr lang="ru-RU" dirty="0" smtClean="0"/>
              <a:t> проекта по</a:t>
            </a:r>
          </a:p>
          <a:p>
            <a:pPr>
              <a:buNone/>
            </a:pPr>
            <a:r>
              <a:rPr lang="ru-RU" dirty="0" smtClean="0"/>
              <a:t>формированию системы комплексной реабилитации и </a:t>
            </a:r>
            <a:r>
              <a:rPr lang="ru-RU" dirty="0" err="1" smtClean="0"/>
              <a:t>абилитации</a:t>
            </a:r>
            <a:r>
              <a:rPr lang="ru-RU" dirty="0" smtClean="0"/>
              <a:t> инвалидов, в том числе детей-инвалидов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avatars.mds.yandex.net/i?id=3fb8bea77824b59c860f7275f5141122d601a126-9136745-images-thumbs&amp;n=13"/>
          <p:cNvPicPr>
            <a:picLocks noChangeAspect="1" noChangeArrowheads="1"/>
          </p:cNvPicPr>
          <p:nvPr/>
        </p:nvPicPr>
        <p:blipFill>
          <a:blip r:embed="rId2" cstate="print"/>
          <a:srcRect r="1562" b="31319"/>
          <a:stretch>
            <a:fillRect/>
          </a:stretch>
        </p:blipFill>
        <p:spPr bwMode="auto">
          <a:xfrm>
            <a:off x="4214810" y="4901998"/>
            <a:ext cx="4929190" cy="1956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Законодательные и нормативно-правовые акты регулирующие предоставление ранней помощи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377076" cy="4670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Нормативно-правовые акты регионального уровня: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400" dirty="0" smtClean="0"/>
              <a:t>1. Приказ Департамента здравоохранения Ханты-Мансийского автономного округа – Югры,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400" dirty="0" smtClean="0"/>
              <a:t>Департамента социального развития Ханты-Мансийского автономного округа – Югры, Департамента образования и молодежной политики Ханты-Мансийского автономного округа – Югры от 18.10.2019 № 1258/1042/1349 «О совершенствовании ранней помощи в </a:t>
            </a:r>
            <a:r>
              <a:rPr lang="ru-RU" sz="1400" dirty="0" err="1" smtClean="0"/>
              <a:t>Ханты-Мансийскомавтономномокруге</a:t>
            </a:r>
            <a:r>
              <a:rPr lang="ru-RU" sz="1400" dirty="0" smtClean="0"/>
              <a:t>–</a:t>
            </a:r>
            <a:r>
              <a:rPr lang="ru-RU" sz="1400" dirty="0" err="1" smtClean="0"/>
              <a:t>Югре</a:t>
            </a:r>
            <a:r>
              <a:rPr lang="ru-RU" sz="1400" dirty="0" smtClean="0"/>
              <a:t>»               </a:t>
            </a:r>
            <a:r>
              <a:rPr lang="en-US" sz="1400" dirty="0" smtClean="0">
                <a:hlinkClick r:id="rId3"/>
              </a:rPr>
              <a:t>http://admsurgut.ru/files/materials/files/files4/</a:t>
            </a:r>
            <a:r>
              <a:rPr lang="ru-RU" sz="1400" dirty="0" smtClean="0">
                <a:hlinkClick r:id="rId3"/>
              </a:rPr>
              <a:t>приказ_ранняя_помощь_окт_2019.</a:t>
            </a:r>
            <a:r>
              <a:rPr lang="en-US" sz="1400" dirty="0" err="1" smtClean="0">
                <a:hlinkClick r:id="rId3"/>
              </a:rPr>
              <a:t>pdf</a:t>
            </a:r>
            <a:r>
              <a:rPr lang="ru-RU" sz="1400" dirty="0" smtClean="0"/>
              <a:t> 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400" dirty="0" smtClean="0"/>
              <a:t>2. Приказ Департамента образования и молодежной политики Ханты-Мансийского автономного округа –Югры от 17.12.2019 № 1683 «О реализации плана развития системы ранней помощи в Ханты-М а </a:t>
            </a:r>
            <a:r>
              <a:rPr lang="ru-RU" sz="1400" dirty="0" err="1" smtClean="0"/>
              <a:t>н</a:t>
            </a:r>
            <a:r>
              <a:rPr lang="ru-RU" sz="1400" dirty="0" smtClean="0"/>
              <a:t> с и </a:t>
            </a:r>
            <a:r>
              <a:rPr lang="ru-RU" sz="1400" dirty="0" err="1" smtClean="0"/>
              <a:t>й</a:t>
            </a:r>
            <a:r>
              <a:rPr lang="ru-RU" sz="1400" dirty="0" smtClean="0"/>
              <a:t> с к о м а в т о </a:t>
            </a:r>
            <a:r>
              <a:rPr lang="ru-RU" sz="1400" dirty="0" err="1" smtClean="0"/>
              <a:t>н</a:t>
            </a:r>
            <a:r>
              <a:rPr lang="ru-RU" sz="1400" dirty="0" smtClean="0"/>
              <a:t> </a:t>
            </a:r>
            <a:r>
              <a:rPr lang="ru-RU" sz="1400" dirty="0" err="1" smtClean="0"/>
              <a:t>о</a:t>
            </a:r>
            <a:r>
              <a:rPr lang="ru-RU" sz="1400" dirty="0" smtClean="0"/>
              <a:t> м </a:t>
            </a:r>
            <a:r>
              <a:rPr lang="ru-RU" sz="1400" dirty="0" err="1" smtClean="0"/>
              <a:t>н</a:t>
            </a:r>
            <a:r>
              <a:rPr lang="ru-RU" sz="1400" dirty="0" smtClean="0"/>
              <a:t> о м о к </a:t>
            </a:r>
            <a:r>
              <a:rPr lang="ru-RU" sz="1400" dirty="0" err="1" smtClean="0"/>
              <a:t>р</a:t>
            </a:r>
            <a:r>
              <a:rPr lang="ru-RU" sz="1400" dirty="0" smtClean="0"/>
              <a:t> у г е – Ю г </a:t>
            </a:r>
            <a:r>
              <a:rPr lang="ru-RU" sz="1400" dirty="0" err="1" smtClean="0"/>
              <a:t>р</a:t>
            </a:r>
            <a:r>
              <a:rPr lang="ru-RU" sz="1400" dirty="0" smtClean="0"/>
              <a:t> е »</a:t>
            </a:r>
            <a:r>
              <a:rPr lang="en-US" sz="1400" dirty="0" smtClean="0"/>
              <a:t>http://admsurgut.ru/files/materials/files/files4/</a:t>
            </a:r>
            <a:r>
              <a:rPr lang="ru-RU" sz="1400" dirty="0" smtClean="0"/>
              <a:t>приках_ДОиМП_по_ранней_помощи_17.12.2019.</a:t>
            </a:r>
            <a:r>
              <a:rPr lang="en-US" sz="1400" dirty="0" err="1" smtClean="0"/>
              <a:t>pdf</a:t>
            </a:r>
            <a:endParaRPr lang="ru-RU" sz="1400" dirty="0" smtClean="0"/>
          </a:p>
          <a:p>
            <a:pPr marL="0" indent="27432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400" dirty="0" smtClean="0"/>
              <a:t>3. Приказ «Об организации ранней помощи в Ханты-Мансийском автономном округе – </a:t>
            </a:r>
            <a:r>
              <a:rPr lang="ru-RU" sz="1400" dirty="0" err="1" smtClean="0"/>
              <a:t>Югре</a:t>
            </a:r>
            <a:r>
              <a:rPr lang="ru-RU" sz="1400" dirty="0" smtClean="0"/>
              <a:t>» от 29 декабря 2017 года № 1506/1194-р/1985 https://depsr.admhmao.ru/dokumenty/prik/1518152/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i?id=e9b22929b84b374b5daa3e84600a27ce33c2aff8-9229079-images-thumbs&amp;n=13"/>
          <p:cNvPicPr>
            <a:picLocks noChangeAspect="1" noChangeArrowheads="1"/>
          </p:cNvPicPr>
          <p:nvPr/>
        </p:nvPicPr>
        <p:blipFill>
          <a:blip r:embed="rId2" cstate="print"/>
          <a:srcRect t="17969"/>
          <a:stretch>
            <a:fillRect/>
          </a:stretch>
        </p:blipFill>
        <p:spPr bwMode="auto">
          <a:xfrm>
            <a:off x="5200650" y="4357694"/>
            <a:ext cx="3943350" cy="25003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78994" cy="12715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Перечень развивающих игрушек для детей до 3-х лет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274320" algn="ctr">
              <a:spcBef>
                <a:spcPts val="0"/>
              </a:spcBef>
              <a:buNone/>
            </a:pPr>
            <a:endParaRPr lang="ru-RU" i="1" dirty="0" smtClean="0"/>
          </a:p>
          <a:p>
            <a:pPr marL="0" indent="274320" algn="ctr">
              <a:spcBef>
                <a:spcPts val="0"/>
              </a:spcBef>
              <a:buNone/>
            </a:pPr>
            <a:r>
              <a:rPr lang="ru-RU" i="1" dirty="0" smtClean="0"/>
              <a:t>В первые три года жизни интеллект ребёнка</a:t>
            </a:r>
          </a:p>
          <a:p>
            <a:pPr marL="0" indent="274320" algn="ctr">
              <a:spcBef>
                <a:spcPts val="0"/>
              </a:spcBef>
              <a:buNone/>
            </a:pPr>
            <a:r>
              <a:rPr lang="ru-RU" i="1" dirty="0" smtClean="0"/>
              <a:t>развивается с невероятной скоростью. </a:t>
            </a:r>
          </a:p>
          <a:p>
            <a:pPr marL="0" indent="274320" algn="ctr">
              <a:spcBef>
                <a:spcPts val="0"/>
              </a:spcBef>
              <a:buNone/>
            </a:pPr>
            <a:endParaRPr lang="ru-RU" i="1" dirty="0" smtClean="0"/>
          </a:p>
          <a:p>
            <a:pPr marL="0" indent="274320" algn="ctr">
              <a:spcBef>
                <a:spcPts val="0"/>
              </a:spcBef>
              <a:buNone/>
            </a:pPr>
            <a:r>
              <a:rPr lang="ru-RU" i="1" dirty="0" smtClean="0"/>
              <a:t>Каждую  секунду в головном мозге карапуза появляется более новых нейронных связей. Они создают фундамент, который питает способность к обучению, влияет на характер и становится трамплином для будущих профессиональных взлётов.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5643570" cy="650083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ПИРАМИДКА</a:t>
            </a:r>
          </a:p>
          <a:p>
            <a:pPr algn="just">
              <a:buNone/>
            </a:pPr>
            <a:endParaRPr lang="ru-RU" sz="5600" b="1" dirty="0" smtClean="0"/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Возраст: от 8 месяцев.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b="1" dirty="0" smtClean="0"/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Это одна из первых развивающих игрушек в жизни малыша. Снимая кольца с оси и нанизывая их обратно, ребёнок совершенствует мелкую моторику и усидчивость, учится соотносить размеры и знакомится с понятием «больше-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меньше», изучает цвета, получает первые навыки счёта. 8–9 месяцев, когда малыш уже уверенно сидит, — идеальный возраст для знакомства с первой, самой простой пирамидкой с крупными яркими деталями. Ползунок будет снимать кольца, ощупывать их и разбрасывать. Отличный вариант для деятельного карапуза — пирамидка из 4–5 текстурных деталей из безопасного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пластика, которые можно использовать как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грызунки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В год-полтора ребёнок переходит от ощупывания предметов к простейшим манипуляциям с ними. При помощи родителей он уже может научиться собирать пирамидку. В этом возрасте рекомендуются варианты игрушек с кольцами одного цвета. С полутора лет можно предлагать малышу высокие разноцветные башенки-конусы. В два года будут полезны пирамидки,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бучающие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азам счёта в пределах пяти. 2,5–3 года — время собирать более сложные пирамидки, которые позволяют изучать оттенки и фигуры.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194" name="Picture 2" descr="https://avatars.mds.yandex.net/i?id=22583d99929420441b731329709513b3a06ef99c-457057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642918"/>
            <a:ext cx="2190768" cy="2190769"/>
          </a:xfrm>
          <a:prstGeom prst="rect">
            <a:avLst/>
          </a:prstGeom>
          <a:noFill/>
        </p:spPr>
      </p:pic>
      <p:pic>
        <p:nvPicPr>
          <p:cNvPr id="8196" name="Picture 4" descr="https://avatars.mds.yandex.net/i?id=9ae9ea371fc797a2c7af8187794db29c-4077629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4122" y="3500438"/>
            <a:ext cx="3329878" cy="2690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avatars.mds.yandex.net/i?id=94b4b86c37c9c1aae3cbf34bd8705e0f-584350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500042"/>
            <a:ext cx="4133850" cy="3048001"/>
          </a:xfrm>
          <a:prstGeom prst="rect">
            <a:avLst/>
          </a:prstGeom>
          <a:noFill/>
        </p:spPr>
      </p:pic>
      <p:pic>
        <p:nvPicPr>
          <p:cNvPr id="1028" name="Picture 4" descr="https://avatars.mds.yandex.net/i?id=2816435a4562519d5ec0fb67a3bf61d385cb8822-9193117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5" y="4071942"/>
            <a:ext cx="3809995" cy="21431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5072098" cy="6286544"/>
          </a:xfrm>
        </p:spPr>
        <p:txBody>
          <a:bodyPr>
            <a:noAutofit/>
          </a:bodyPr>
          <a:lstStyle/>
          <a:p>
            <a:pPr marL="0" indent="27432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КУБИКИ</a:t>
            </a:r>
          </a:p>
          <a:p>
            <a:pPr marL="0" indent="274320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Возраст: от 10 месяцев</a:t>
            </a:r>
          </a:p>
          <a:p>
            <a:pPr marL="0" indent="274320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Играться с кубиками ребёнок может с четырёх месяцев. Он будет вертеть их в руках, рассматривать и пробовать на зуб. Но тяга к строительству проявляется ближе к году. Сначала малыш складывает кубики в ряд, а потом – один на другой.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Экспериментируя с падающими башенками, маленький архитектор совершенствует координацию, внимание, логическое мышление. До года предлагайте малышу большие мягкие или пластиковые кубики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округлыми гранями. Карапузам старше года подойдут деревянные или пластиковые кубики поменьше, с яркими картинками и гранями разных цветов. Начинайте с наборов из шести кубиков и постепенно увеличивайте количество деталей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avatars.mds.yandex.net/i?id=6278df69258960ae3ea0cc499d07a125-346461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500570"/>
            <a:ext cx="2357429" cy="2357430"/>
          </a:xfrm>
          <a:prstGeom prst="rect">
            <a:avLst/>
          </a:prstGeom>
          <a:noFill/>
        </p:spPr>
      </p:pic>
      <p:pic>
        <p:nvPicPr>
          <p:cNvPr id="6146" name="Picture 2" descr="https://avatars.mds.yandex.net/i?id=88d33e7b43e7ede628aa39f7c6fc24efc90c07e7-7777855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218512"/>
            <a:ext cx="3643306" cy="163948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4126070" cy="54818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ПАЛЬЧИКОВЫЙ ЛАБИРИНТ</a:t>
            </a:r>
          </a:p>
          <a:p>
            <a:pPr marL="0" indent="274320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Возраст: от года.</a:t>
            </a:r>
          </a:p>
          <a:p>
            <a:pPr marL="0" indent="27432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Передвигая разноцветные деревянные бусины по спирали, карапуз развивает логическое мышление и мелкую моторику, осваивает пальчиковые захваты, учится концентрировать внимание. Кроме того, игрушка помогает изучать цвета. Взрослый может попросить малыша найти синюю бусину, передвинуть красную, показать жёлтую.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85728"/>
            <a:ext cx="4195762" cy="6215106"/>
          </a:xfrm>
        </p:spPr>
        <p:txBody>
          <a:bodyPr>
            <a:normAutofit fontScale="77500" lnSpcReduction="20000"/>
          </a:bodyPr>
          <a:lstStyle/>
          <a:p>
            <a:pPr marL="0" indent="27432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СОРТЕР</a:t>
            </a:r>
          </a:p>
          <a:p>
            <a:pPr marL="0" indent="274320">
              <a:lnSpc>
                <a:spcPct val="120000"/>
              </a:lnSpc>
              <a:spcBef>
                <a:spcPts val="0"/>
              </a:spcBef>
              <a:buNone/>
            </a:pPr>
            <a:endParaRPr lang="ru-RU" sz="3400" b="1" dirty="0" smtClean="0">
              <a:solidFill>
                <a:srgbClr val="FF0000"/>
              </a:solidFill>
            </a:endParaRP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sz="2100" b="1" dirty="0" smtClean="0"/>
              <a:t>Возраст: от года.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err="1" smtClean="0"/>
              <a:t>Сортер</a:t>
            </a:r>
            <a:r>
              <a:rPr lang="ru-RU" sz="2100" dirty="0" smtClean="0"/>
              <a:t> может быть любой формы: куба, домика, машинки, пирамидки, цилиндра. Главное, что в нём есть отверстия, к которым юный умник должен подобрать соответствующие по форме и размеру детали. Игры с сортировщиком улучшают память, тренируют моторику, глазомер и логическое мышление, учат непоседу быть  внимательным и самостоятельно решать проблемы. И, конечно, способствуют изучению фигур. Чем старше ребёнок, тем  сложнее и мельче должны быть детали. К трём годам это может быть </a:t>
            </a:r>
            <a:r>
              <a:rPr lang="ru-RU" sz="2100" dirty="0" err="1" smtClean="0"/>
              <a:t>сортер</a:t>
            </a:r>
            <a:r>
              <a:rPr lang="ru-RU" sz="2100" dirty="0" smtClean="0"/>
              <a:t> с фигурками в форме букв или цифр.</a:t>
            </a:r>
            <a:endParaRPr lang="ru-RU" sz="2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8501122" cy="4214842"/>
          </a:xfrm>
        </p:spPr>
        <p:txBody>
          <a:bodyPr>
            <a:noAutofit/>
          </a:bodyPr>
          <a:lstStyle/>
          <a:p>
            <a:pPr marL="0" indent="27432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ДОСКА СЕГЕНА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Возраст: от года.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Рамка-вкладыш, разработанная в XIX веке психологом Эдуардом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Сегеном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— это деревянная доска с углублениями, в которые ребёнок вставляет подходящие по форме и размеру элементы.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Современные варианты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развивалки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отличаются по сложности, количеству и размеру вкладок, а также по тематике. С помощью досок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Сегена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можно изучать предметы, цвета, геометрические фигуры, цифры, понятия. И попутно развивать мелкую моторику, моторно-зрительную координацию, логическое и пространственное мышление и тренироваться в понятии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больше-меньше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Начинать нужно с самых простых досок с минимальным количеством деталей на одну тему: животные, предметы, сказочные персонажи, овощи-фрукты.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122" name="Picture 2" descr="https://avatars.mds.yandex.net/i?id=a8b0493eb0b65e67541811f0ba19a18adc410e4a-926472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14752"/>
            <a:ext cx="3304575" cy="2476497"/>
          </a:xfrm>
          <a:prstGeom prst="rect">
            <a:avLst/>
          </a:prstGeom>
          <a:noFill/>
        </p:spPr>
      </p:pic>
      <p:pic>
        <p:nvPicPr>
          <p:cNvPr id="5124" name="Picture 4" descr="https://avatars.mds.yandex.net/i?id=211a2abc0e7731748ba445e2811d5c61-5284059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753316"/>
            <a:ext cx="3948110" cy="2795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avatars.mds.yandex.net/i?id=4eb35318a6f549b25064daf838c588620e8f89fb-849728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733930"/>
            <a:ext cx="3257359" cy="2124070"/>
          </a:xfrm>
          <a:prstGeom prst="rect">
            <a:avLst/>
          </a:prstGeom>
          <a:noFill/>
        </p:spPr>
      </p:pic>
      <p:pic>
        <p:nvPicPr>
          <p:cNvPr id="4098" name="Picture 2" descr="https://avatars.mds.yandex.net/i?id=1f3e62de0344e565285de3fcfa8534de04ac674a-9182312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0833"/>
            <a:ext cx="2205032" cy="22471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4126070" cy="5767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Возраст: от полутора лет.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отличные тренажёры памяти, концентрации, логического мышления, мелкой моторики и способности принимать решения. Чем младше ребёнок, тем крупнее должны быть элементы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пазла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проще способ их соединения.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полтора-два года рекомендуется собирать крупные пазлы из двух-трёх элементов, которые нужно просто приложить друг к другу, как детали разрезной картинки. После двух лет малыш уже способен разобраться с классическими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пазлами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блокировкой, а количество элементов можно постепенно увеличить (до шести к трём годам).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85728"/>
            <a:ext cx="4267200" cy="5767600"/>
          </a:xfrm>
        </p:spPr>
        <p:txBody>
          <a:bodyPr>
            <a:noAutofit/>
          </a:bodyPr>
          <a:lstStyle/>
          <a:p>
            <a:pPr marL="0" indent="27432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МАТРЕШКА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Возраст: от полутора лет.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Эта народная игрушка — настоящая находка для пытливого детского ума. Она развивает много всего и сразу: представление о размерах, логическое мышление, мелкую моторику и память. Матрёшка учит выполнять прямые и обратные действия (разобрать-собрать) в определённой последовательности.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ещё с ней можно играть в первые ролевые игры. Например, большая кукла может быть мамой, маленькая — дочкой. Такие забавы подстёгивают воображение, улучшают коммуникативные навыки, побуждают решать проблемы и искать выход из конфликтных ситуаций. Полуторагодовалому ребёнку подойдёт набор из двух-трёх разъёмных матрёшек. С двух лет малыш уже может учиться собирать матрёшку из 4–5 кукол, а ближе к трём — из шести.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1498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МДОАУ црр-д/с «Аленький цветочек»</vt:lpstr>
      <vt:lpstr>Законодательные и нормативно-правовые акты регулирующие предоставление ранней помощи</vt:lpstr>
      <vt:lpstr>Законодательные и нормативно-правовые акты регулирующие предоставление ранней помощи</vt:lpstr>
      <vt:lpstr>Перечень развивающих игрушек для детей до 3-х лет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Work</cp:lastModifiedBy>
  <cp:revision>11</cp:revision>
  <dcterms:created xsi:type="dcterms:W3CDTF">2023-06-05T05:35:48Z</dcterms:created>
  <dcterms:modified xsi:type="dcterms:W3CDTF">2023-06-05T09:12:35Z</dcterms:modified>
</cp:coreProperties>
</file>