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65" r:id="rId2"/>
    <p:sldId id="293" r:id="rId3"/>
    <p:sldId id="294" r:id="rId4"/>
    <p:sldId id="282" r:id="rId5"/>
    <p:sldId id="272" r:id="rId6"/>
    <p:sldId id="271" r:id="rId7"/>
    <p:sldId id="273" r:id="rId8"/>
    <p:sldId id="288" r:id="rId9"/>
    <p:sldId id="289" r:id="rId10"/>
    <p:sldId id="283" r:id="rId11"/>
    <p:sldId id="275" r:id="rId12"/>
    <p:sldId id="290" r:id="rId13"/>
    <p:sldId id="278" r:id="rId14"/>
    <p:sldId id="280" r:id="rId15"/>
    <p:sldId id="279" r:id="rId16"/>
    <p:sldId id="277" r:id="rId17"/>
    <p:sldId id="286" r:id="rId18"/>
    <p:sldId id="291" r:id="rId19"/>
    <p:sldId id="295" r:id="rId20"/>
    <p:sldId id="287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E1A2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87" autoAdjust="0"/>
  </p:normalViewPr>
  <p:slideViewPr>
    <p:cSldViewPr snapToGrid="0">
      <p:cViewPr varScale="1">
        <p:scale>
          <a:sx n="92" d="100"/>
          <a:sy n="92" d="100"/>
        </p:scale>
        <p:origin x="11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FD570-14E6-4F01-AB39-F15E1590C50E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DE841-37DB-4E0A-B014-CF1189E7DD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149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DE841-37DB-4E0A-B014-CF1189E7DDF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936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DE841-37DB-4E0A-B014-CF1189E7DDF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897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DE841-37DB-4E0A-B014-CF1189E7DDF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49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96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99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5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14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5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39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92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1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40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ECFCF2A-B11F-441C-B82A-AF91A3CD8D41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93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F2A-B11F-441C-B82A-AF91A3CD8D41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78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ECFCF2A-B11F-441C-B82A-AF91A3CD8D41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CF6659-5D88-47E3-9720-998885367BC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61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12815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Муниципальное дошкольное образовательное автономное учреждение центр развития ребенка – детский сад</a:t>
            </a:r>
            <a:br>
              <a:rPr lang="ru-RU" sz="2000" b="1" dirty="0" smtClean="0">
                <a:solidFill>
                  <a:srgbClr val="8A0000"/>
                </a:solidFill>
                <a:latin typeface="Georgia" panose="02040502050405020303" pitchFamily="18" charset="0"/>
              </a:rPr>
            </a:br>
            <a:r>
              <a:rPr lang="ru-RU" sz="20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 «Аленький цветочек»</a:t>
            </a:r>
            <a:endParaRPr lang="ru-RU" sz="20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861" y="1293350"/>
            <a:ext cx="10354819" cy="5154951"/>
          </a:xfrm>
        </p:spPr>
        <p:txBody>
          <a:bodyPr>
            <a:normAutofit fontScale="92500" lnSpcReduction="10000"/>
          </a:bodyPr>
          <a:lstStyle/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3200" b="1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3200" b="1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algn="ctr">
              <a:lnSpc>
                <a:spcPct val="12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Краткая презентация </a:t>
            </a:r>
          </a:p>
          <a:p>
            <a:pPr marL="0" algn="ctr">
              <a:lnSpc>
                <a:spcPct val="12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ОБРАЗОВАТЕЛЬНОЙ ПРОГРАММЫ</a:t>
            </a:r>
          </a:p>
          <a:p>
            <a:pPr marL="0" algn="ctr">
              <a:lnSpc>
                <a:spcPct val="12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 ДОШКОЛЬНОГО ОБРАЗОВАНИЯ</a:t>
            </a:r>
          </a:p>
          <a:p>
            <a:pPr marL="0" algn="ctr">
              <a:lnSpc>
                <a:spcPct val="12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МДОАУ </a:t>
            </a:r>
            <a:r>
              <a:rPr lang="ru-RU" sz="3600" b="1" dirty="0" err="1" smtClean="0">
                <a:solidFill>
                  <a:srgbClr val="8A0000"/>
                </a:solidFill>
                <a:latin typeface="Georgia" panose="02040502050405020303" pitchFamily="18" charset="0"/>
              </a:rPr>
              <a:t>црр</a:t>
            </a:r>
            <a:r>
              <a:rPr lang="ru-RU" sz="36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-д/с «Аленький цветочек»</a:t>
            </a:r>
          </a:p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3200" b="1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3200" b="1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3200" b="1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200" b="1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Пыть-Ях, ХМАО-Югра</a:t>
            </a:r>
            <a:endParaRPr lang="ru-RU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980" y="0"/>
            <a:ext cx="1162020" cy="164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761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24508"/>
            <a:ext cx="11018520" cy="117794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Программа определяет </a:t>
            </a:r>
            <a:r>
              <a:rPr lang="ru-RU" sz="2000" b="1" dirty="0">
                <a:solidFill>
                  <a:srgbClr val="8A0000"/>
                </a:solidFill>
                <a:latin typeface="Georgia" panose="02040502050405020303" pitchFamily="18" charset="0"/>
              </a:rPr>
              <a:t>содержательные линии образовательной деятельности, реализуемые ДОУ по основным направлениям развития детей дошкольного возраста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847" y="1143081"/>
            <a:ext cx="3313568" cy="967249"/>
          </a:xfrm>
          <a:ln w="38100">
            <a:solidFill>
              <a:srgbClr val="8A0000"/>
            </a:solidFill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Социально-коммуникативное развитие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21806" y="2587405"/>
            <a:ext cx="2951430" cy="852912"/>
          </a:xfrm>
          <a:ln w="38100">
            <a:solidFill>
              <a:srgbClr val="8A0000"/>
            </a:solidFill>
          </a:ln>
        </p:spPr>
        <p:txBody>
          <a:bodyPr>
            <a:normAutofit fontScale="32500" lnSpcReduction="20000"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endParaRPr lang="ru-RU" dirty="0" smtClean="0"/>
          </a:p>
          <a:p>
            <a:pPr mar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5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ПОЗНАВАТЕЛЬНОЕ 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5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РАЗВИТИЕ 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.</a:t>
            </a:r>
            <a:endParaRPr lang="ru-RU" sz="29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488068" y="1229102"/>
            <a:ext cx="3018886" cy="783578"/>
          </a:xfrm>
          <a:ln w="38100">
            <a:solidFill>
              <a:srgbClr val="8A0000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Речевое развитие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876515" y="2539923"/>
            <a:ext cx="3630439" cy="746485"/>
          </a:xfrm>
          <a:ln w="38100">
            <a:solidFill>
              <a:srgbClr val="8A0000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ФИЗИЧЕСКОЕ РАЗВИТИЕ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121" y="60090"/>
            <a:ext cx="931956" cy="1316037"/>
          </a:xfrm>
          <a:prstGeom prst="rect">
            <a:avLst/>
          </a:prstGeom>
        </p:spPr>
      </p:pic>
      <p:sp>
        <p:nvSpPr>
          <p:cNvPr id="8" name="Текст 2"/>
          <p:cNvSpPr txBox="1">
            <a:spLocks/>
          </p:cNvSpPr>
          <p:nvPr/>
        </p:nvSpPr>
        <p:spPr>
          <a:xfrm>
            <a:off x="4493527" y="3325019"/>
            <a:ext cx="3232162" cy="970244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Художественно-эстетическое  развитие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838615" y="1454591"/>
            <a:ext cx="588530" cy="243999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302724" y="1698590"/>
            <a:ext cx="748985" cy="680784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953176" y="1708484"/>
            <a:ext cx="32074" cy="1305377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720485" y="1708484"/>
            <a:ext cx="782212" cy="805896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144301" y="1454591"/>
            <a:ext cx="1175834" cy="253893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52672" y="4599459"/>
            <a:ext cx="11434527" cy="1631216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каждой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области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сформулированы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задачи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содержание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образовательной деятельности, предусмотренное для освоения в каждой возрастной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группе детей в возрасте от двух месяцев до семи - восьми лет</a:t>
            </a:r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Представлены задачи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воспитания, направленные на приобщение детей к ценностям российского народа,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формирование</a:t>
            </a:r>
            <a:r>
              <a:rPr lang="ru-RU" sz="2000" spc="1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3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них ценностного отношения к</a:t>
            </a:r>
            <a:r>
              <a:rPr lang="ru-RU" sz="2000" spc="-1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окружающему</a:t>
            </a:r>
            <a:r>
              <a:rPr lang="ru-RU" sz="2000" spc="-2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миру.</a:t>
            </a:r>
            <a:endParaRPr lang="ru-RU" sz="20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41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73" y="0"/>
            <a:ext cx="11338416" cy="63374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Программа простроена на принципах, установленных ФГОС ДО:</a:t>
            </a:r>
            <a:endParaRPr lang="ru-RU" sz="20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2" y="796705"/>
            <a:ext cx="11940711" cy="5794218"/>
          </a:xfrm>
        </p:spPr>
        <p:txBody>
          <a:bodyPr>
            <a:normAutofit/>
          </a:bodyPr>
          <a:lstStyle/>
          <a:p>
            <a:pPr marL="43434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srgbClr val="8A0000"/>
                </a:solidFill>
                <a:latin typeface="Georgia" panose="02040502050405020303" pitchFamily="18" charset="0"/>
              </a:rPr>
              <a:t>полноценное проживание ребенком всех этапов детства (младенческого, раннего и дошкольного возрастов), обогащение (амплификация) детского развития;</a:t>
            </a:r>
          </a:p>
          <a:p>
            <a:pPr marL="43434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srgbClr val="8A0000"/>
                </a:solidFill>
                <a:latin typeface="Georgia" panose="02040502050405020303" pitchFamily="18" charset="0"/>
              </a:rPr>
              <a:t>построение образовательной деятельности на основе индивидуальных особенностей каждого ребенка, при котором сам  ребенок  становится активным  </a:t>
            </a:r>
            <a:r>
              <a:rPr lang="ru-RU" sz="21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в выборе </a:t>
            </a:r>
            <a:r>
              <a:rPr lang="ru-RU" sz="2100" dirty="0">
                <a:solidFill>
                  <a:srgbClr val="8A0000"/>
                </a:solidFill>
                <a:latin typeface="Georgia" panose="02040502050405020303" pitchFamily="18" charset="0"/>
              </a:rPr>
              <a:t>содержания своего образования, становится субъектом образования;</a:t>
            </a:r>
          </a:p>
          <a:p>
            <a:pPr marL="43434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srgbClr val="8A0000"/>
                </a:solidFill>
                <a:latin typeface="Georgia" panose="02040502050405020303" pitchFamily="18" charset="0"/>
              </a:rPr>
              <a:t>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 (далее вместе - взрослые);</a:t>
            </a:r>
          </a:p>
          <a:p>
            <a:pPr marL="43434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srgbClr val="8A0000"/>
                </a:solidFill>
                <a:latin typeface="Georgia" panose="02040502050405020303" pitchFamily="18" charset="0"/>
              </a:rPr>
              <a:t>признание ребенка полноценным участником (субъектом) образовательных отношений;</a:t>
            </a:r>
          </a:p>
          <a:p>
            <a:pPr marL="43434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srgbClr val="8A0000"/>
                </a:solidFill>
                <a:latin typeface="Georgia" panose="02040502050405020303" pitchFamily="18" charset="0"/>
              </a:rPr>
              <a:t>поддержка инициативы детей в различных видах деятельности;</a:t>
            </a:r>
          </a:p>
          <a:p>
            <a:pPr marL="43434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srgbClr val="8A0000"/>
                </a:solidFill>
                <a:latin typeface="Georgia" panose="02040502050405020303" pitchFamily="18" charset="0"/>
              </a:rPr>
              <a:t>сотрудничество ДОУ с семьей;</a:t>
            </a:r>
          </a:p>
          <a:p>
            <a:pPr marL="43434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srgbClr val="8A0000"/>
                </a:solidFill>
                <a:latin typeface="Georgia" panose="02040502050405020303" pitchFamily="18" charset="0"/>
              </a:rPr>
              <a:t>приобщение детей к социокультурным нормам, традициям семьи, общества и государства;</a:t>
            </a:r>
          </a:p>
          <a:p>
            <a:pPr marL="43434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srgbClr val="8A0000"/>
                </a:solidFill>
                <a:latin typeface="Georgia" panose="02040502050405020303" pitchFamily="18" charset="0"/>
              </a:rPr>
              <a:t>ф</a:t>
            </a:r>
            <a:r>
              <a:rPr lang="ru-RU" sz="21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ормирование познавательных интересов и</a:t>
            </a:r>
            <a:r>
              <a:rPr lang="ru-RU" sz="2100" dirty="0">
                <a:solidFill>
                  <a:srgbClr val="8A0000"/>
                </a:solidFill>
                <a:latin typeface="Georgia" panose="02040502050405020303" pitchFamily="18" charset="0"/>
              </a:rPr>
              <a:t> </a:t>
            </a:r>
            <a:r>
              <a:rPr lang="ru-RU" sz="21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познавательных действий </a:t>
            </a:r>
            <a:r>
              <a:rPr lang="ru-RU" sz="2100" dirty="0">
                <a:solidFill>
                  <a:srgbClr val="8A0000"/>
                </a:solidFill>
                <a:latin typeface="Georgia" panose="02040502050405020303" pitchFamily="18" charset="0"/>
              </a:rPr>
              <a:t>ребенка в различных видах деятельности;</a:t>
            </a:r>
          </a:p>
          <a:p>
            <a:pPr marL="43434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srgbClr val="8A0000"/>
                </a:solidFill>
                <a:latin typeface="Georgia" panose="02040502050405020303" pitchFamily="18" charset="0"/>
              </a:rPr>
              <a:t>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marL="43434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srgbClr val="8A0000"/>
                </a:solidFill>
                <a:latin typeface="Georgia" panose="02040502050405020303" pitchFamily="18" charset="0"/>
              </a:rPr>
              <a:t>учет этнокультурной ситуации развития детей.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9086" y="0"/>
            <a:ext cx="892914" cy="126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2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026" y="422452"/>
            <a:ext cx="10058400" cy="11004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В Программе обозначены планируемые </a:t>
            </a:r>
            <a:r>
              <a:rPr lang="ru-RU" sz="2400" b="1" dirty="0">
                <a:solidFill>
                  <a:srgbClr val="8A0000"/>
                </a:solidFill>
                <a:latin typeface="Georgia" panose="02040502050405020303" pitchFamily="18" charset="0"/>
              </a:rPr>
              <a:t>результаты </a:t>
            </a:r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освоения  Программы</a:t>
            </a:r>
            <a:endParaRPr lang="ru-RU" sz="24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8372" y="1721441"/>
            <a:ext cx="5354407" cy="1754326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 marR="351155" algn="ctr">
              <a:lnSpc>
                <a:spcPct val="90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Планируемые</a:t>
            </a:r>
            <a:r>
              <a:rPr lang="ru-RU" sz="2000" spc="5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результаты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освоения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представляют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собой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возрастные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характеристики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возможных</a:t>
            </a:r>
            <a:r>
              <a:rPr lang="ru-RU" sz="2000" spc="8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достижений</a:t>
            </a:r>
            <a:r>
              <a:rPr lang="ru-RU" sz="2000" spc="8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ребенка</a:t>
            </a:r>
            <a:r>
              <a:rPr lang="ru-RU" sz="2000" spc="8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2000" spc="8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возраста</a:t>
            </a:r>
            <a:r>
              <a:rPr lang="ru-RU" sz="2000" spc="8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</a:t>
            </a:r>
            <a:r>
              <a:rPr lang="ru-RU" sz="2000" spc="9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разных</a:t>
            </a:r>
            <a:r>
              <a:rPr lang="ru-RU" sz="2000" spc="8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возрастных</a:t>
            </a:r>
            <a:r>
              <a:rPr lang="ru-RU" sz="2000" spc="8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этапах</a:t>
            </a:r>
            <a:r>
              <a:rPr lang="ru-RU" sz="2000" spc="-3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31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    </a:t>
            </a:r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1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-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завершению</a:t>
            </a:r>
            <a:r>
              <a:rPr lang="ru-RU" sz="2000" spc="-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ДО</a:t>
            </a:r>
            <a:endParaRPr lang="ru-RU" sz="2000" dirty="0">
              <a:solidFill>
                <a:srgbClr val="8A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2150" y="4065498"/>
            <a:ext cx="7810550" cy="1754326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 marR="349885" algn="ctr">
              <a:lnSpc>
                <a:spcPct val="90000"/>
              </a:lnSpc>
            </a:pP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соответствии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периодизацией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психического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ребенка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согласно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культурно-исторической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психологии,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дошкольное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детство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подразделяется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три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возраста</a:t>
            </a:r>
            <a:r>
              <a:rPr lang="ru-RU" sz="2000" i="1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solidFill>
                <a:srgbClr val="8A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buSzPts val="1300"/>
              <a:tabLst>
                <a:tab pos="989330" algn="l"/>
              </a:tabLst>
            </a:pPr>
            <a:r>
              <a:rPr lang="ru-RU" sz="2000" i="1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- младенческий</a:t>
            </a:r>
            <a:r>
              <a:rPr lang="ru-RU" sz="2000" i="1" spc="-15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(первое</a:t>
            </a:r>
            <a:r>
              <a:rPr lang="ru-RU" sz="2000" spc="-2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1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второе</a:t>
            </a:r>
            <a:r>
              <a:rPr lang="ru-RU" sz="2000" spc="-2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полугодия</a:t>
            </a:r>
            <a:r>
              <a:rPr lang="ru-RU" sz="2000" spc="-1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жизни),</a:t>
            </a:r>
          </a:p>
          <a:p>
            <a:pPr lvl="0" algn="ctr">
              <a:lnSpc>
                <a:spcPct val="90000"/>
              </a:lnSpc>
              <a:buSzPts val="1300"/>
              <a:buFontTx/>
              <a:buChar char="-"/>
              <a:tabLst>
                <a:tab pos="989330" algn="l"/>
              </a:tabLst>
            </a:pPr>
            <a:r>
              <a:rPr lang="ru-RU" sz="2000" i="1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ранний</a:t>
            </a:r>
            <a:r>
              <a:rPr lang="ru-RU" sz="2000" i="1" spc="-5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(от</a:t>
            </a:r>
            <a:r>
              <a:rPr lang="ru-RU" sz="2000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одного года</a:t>
            </a:r>
            <a:r>
              <a:rPr lang="ru-RU" sz="2000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до</a:t>
            </a:r>
            <a:r>
              <a:rPr lang="ru-RU" sz="2000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трех</a:t>
            </a:r>
            <a:r>
              <a:rPr lang="ru-RU" sz="2000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лет</a:t>
            </a:r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),</a:t>
            </a:r>
          </a:p>
          <a:p>
            <a:pPr lvl="0" algn="ctr">
              <a:lnSpc>
                <a:spcPct val="90000"/>
              </a:lnSpc>
              <a:buSzPts val="1300"/>
              <a:tabLst>
                <a:tab pos="989330" algn="l"/>
              </a:tabLst>
            </a:pPr>
            <a:r>
              <a:rPr lang="ru-RU" sz="2000" i="1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- дошкольный</a:t>
            </a:r>
            <a:r>
              <a:rPr lang="ru-RU" sz="2000" i="1" spc="-15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возраст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(от</a:t>
            </a:r>
            <a:r>
              <a:rPr lang="ru-RU" sz="2000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трех</a:t>
            </a:r>
            <a:r>
              <a:rPr lang="ru-RU" sz="2000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до</a:t>
            </a:r>
            <a:r>
              <a:rPr lang="ru-RU" sz="2000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семи</a:t>
            </a:r>
            <a:r>
              <a:rPr lang="ru-RU" sz="2000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лет</a:t>
            </a:r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)</a:t>
            </a:r>
            <a:endParaRPr lang="ru-RU" sz="2000" dirty="0">
              <a:solidFill>
                <a:srgbClr val="8A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2527" y="1721441"/>
            <a:ext cx="5026484" cy="1323439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Планируемые</a:t>
            </a:r>
            <a:r>
              <a:rPr lang="ru-RU" sz="2000" spc="24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результаты</a:t>
            </a:r>
            <a:r>
              <a:rPr lang="ru-RU" sz="2000" spc="25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</a:t>
            </a:r>
            <a:r>
              <a:rPr lang="ru-RU" sz="2000" spc="24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освоению</a:t>
            </a:r>
            <a:r>
              <a:rPr lang="ru-RU" sz="2000" spc="26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рограммы</a:t>
            </a:r>
            <a:r>
              <a:rPr lang="ru-RU" sz="2000" spc="26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соответствуют</a:t>
            </a:r>
            <a:r>
              <a:rPr lang="ru-RU" sz="2000" spc="-3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31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   </a:t>
            </a:r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целевым</a:t>
            </a:r>
            <a:r>
              <a:rPr lang="ru-RU" sz="2000" spc="-1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ориентирам,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обозначенными</a:t>
            </a:r>
            <a:r>
              <a:rPr lang="ru-RU" sz="2000" spc="2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</a:t>
            </a:r>
          </a:p>
          <a:p>
            <a:pPr algn="ctr"/>
            <a:r>
              <a:rPr lang="ru-RU" sz="2000" spc="-5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ФГОС</a:t>
            </a:r>
            <a:r>
              <a:rPr lang="ru-RU" sz="2000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ДО</a:t>
            </a:r>
            <a:endParaRPr lang="ru-RU" sz="20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9086" y="63374"/>
            <a:ext cx="892914" cy="126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293" y="238182"/>
            <a:ext cx="9856269" cy="8152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8A0000"/>
                </a:solidFill>
                <a:latin typeface="Georgia" panose="02040502050405020303" pitchFamily="18" charset="0"/>
              </a:rPr>
              <a:t>В</a:t>
            </a:r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>
                <a:solidFill>
                  <a:srgbClr val="8A0000"/>
                </a:solidFill>
                <a:latin typeface="Georgia" panose="02040502050405020303" pitchFamily="18" charset="0"/>
              </a:rPr>
              <a:t>рамках реализации </a:t>
            </a:r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Программы проводится педагогическая диагностика  достижения планируемых результатов</a:t>
            </a:r>
            <a:endParaRPr lang="ru-RU" sz="20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8408" y="0"/>
            <a:ext cx="653592" cy="922952"/>
          </a:xfrm>
          <a:prstGeom prst="rect">
            <a:avLst/>
          </a:prstGeom>
        </p:spPr>
      </p:pic>
      <p:cxnSp>
        <p:nvCxnSpPr>
          <p:cNvPr id="11" name="Прямая со стрелкой 10"/>
          <p:cNvCxnSpPr/>
          <p:nvPr/>
        </p:nvCxnSpPr>
        <p:spPr>
          <a:xfrm flipH="1">
            <a:off x="4635375" y="1253090"/>
            <a:ext cx="615635" cy="476122"/>
          </a:xfrm>
          <a:prstGeom prst="straightConnector1">
            <a:avLst/>
          </a:prstGeom>
          <a:ln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4776521" y="1253090"/>
            <a:ext cx="709879" cy="1914960"/>
          </a:xfrm>
          <a:prstGeom prst="straightConnector1">
            <a:avLst/>
          </a:prstGeom>
          <a:ln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37690" y="1295482"/>
            <a:ext cx="89338" cy="3584336"/>
          </a:xfrm>
          <a:prstGeom prst="straightConnector1">
            <a:avLst/>
          </a:prstGeom>
          <a:ln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954427" y="1295482"/>
            <a:ext cx="493029" cy="856905"/>
          </a:xfrm>
          <a:prstGeom prst="straightConnector1">
            <a:avLst/>
          </a:prstGeom>
          <a:ln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75594" y="1136725"/>
            <a:ext cx="4260299" cy="2031325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 marR="354965" algn="ctr">
              <a:spcAft>
                <a:spcPts val="0"/>
              </a:spcAft>
            </a:pP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Педагогическая диагностика проводится в виде мониторинга, что предполагает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непрерывный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процесс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наблюдения,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а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также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учёта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критериев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показателей,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а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фиксация данных</a:t>
            </a:r>
            <a:r>
              <a:rPr lang="ru-RU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проводится на</a:t>
            </a:r>
            <a:r>
              <a:rPr lang="ru-RU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начало</a:t>
            </a:r>
            <a:r>
              <a:rPr lang="ru-RU" spc="-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конец</a:t>
            </a:r>
            <a:r>
              <a:rPr lang="ru-RU" spc="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учебного</a:t>
            </a:r>
            <a:r>
              <a:rPr lang="ru-RU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года.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55880" y="3486704"/>
            <a:ext cx="3695130" cy="1477328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Педагогическая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диагностика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проводится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ходе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наблюдений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за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активностью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детей в спонтанной и специально организованной деятельности</a:t>
            </a:r>
            <a:endParaRPr lang="ru-RU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05743" y="5282687"/>
            <a:ext cx="8006154" cy="923330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Инструментарий для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педагогической диагностики — карты наблюдений детского развития, позволяющие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фиксировать индивидуальную динамику и перспективы развития каждого ребенка </a:t>
            </a:r>
            <a:endParaRPr lang="ru-RU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510830" y="1875388"/>
            <a:ext cx="5602971" cy="2585323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 marR="351790" indent="448945" algn="ctr">
              <a:lnSpc>
                <a:spcPct val="9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Результаты</a:t>
            </a:r>
            <a:r>
              <a:rPr lang="ru-RU" b="1" i="1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педагогической</a:t>
            </a:r>
            <a:r>
              <a:rPr lang="ru-RU" b="1" i="1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диагностики</a:t>
            </a:r>
            <a:r>
              <a:rPr lang="ru-RU" b="1" i="1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(мониторинга)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используются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исключительно</a:t>
            </a:r>
            <a:r>
              <a:rPr lang="ru-RU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для решения</a:t>
            </a:r>
            <a:r>
              <a:rPr lang="ru-RU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следующих</a:t>
            </a:r>
            <a:r>
              <a:rPr lang="ru-RU" spc="-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образовательных</a:t>
            </a:r>
            <a:r>
              <a:rPr lang="ru-RU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задач:</a:t>
            </a:r>
            <a:endParaRPr lang="ru-RU" sz="1400" dirty="0">
              <a:solidFill>
                <a:srgbClr val="8A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R="353060" lvl="0" algn="ctr">
              <a:lnSpc>
                <a:spcPct val="90000"/>
              </a:lnSpc>
              <a:spcAft>
                <a:spcPts val="0"/>
              </a:spcAft>
              <a:buSzPts val="1300"/>
              <a:tabLst>
                <a:tab pos="572135" algn="l"/>
              </a:tabLst>
            </a:pP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- индивидуализации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образования (в том числе поддержки ребёнка, построения его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траектории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или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профессиональной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коррекции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особенностей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его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развития);</a:t>
            </a:r>
            <a:endParaRPr lang="ru-RU" sz="1400" dirty="0">
              <a:solidFill>
                <a:srgbClr val="8A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Aft>
                <a:spcPts val="0"/>
              </a:spcAft>
              <a:buSzPts val="1300"/>
              <a:tabLst>
                <a:tab pos="540385" algn="l"/>
              </a:tabLst>
            </a:pP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- оптимизации</a:t>
            </a:r>
            <a:r>
              <a:rPr lang="ru-RU" spc="-15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работы</a:t>
            </a:r>
            <a:r>
              <a:rPr lang="ru-RU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</a:t>
            </a:r>
            <a:r>
              <a:rPr lang="ru-RU" spc="-1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группой</a:t>
            </a:r>
            <a:r>
              <a:rPr lang="ru-RU" spc="-1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детей.</a:t>
            </a:r>
            <a:endParaRPr lang="ru-RU" sz="1400" dirty="0">
              <a:solidFill>
                <a:srgbClr val="8A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1277" y="0"/>
            <a:ext cx="890093" cy="12619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28955"/>
            <a:ext cx="10058400" cy="6254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Программа включает три основных раздела</a:t>
            </a:r>
            <a:endParaRPr lang="ru-RU" sz="24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7472" y="1207477"/>
            <a:ext cx="3300984" cy="5047019"/>
          </a:xfrm>
          <a:ln w="28575">
            <a:solidFill>
              <a:srgbClr val="8A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Целевой раздел </a:t>
            </a:r>
            <a:r>
              <a:rPr lang="ru-RU" sz="18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 </a:t>
            </a:r>
            <a:endParaRPr lang="ru-RU" sz="1800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включает в себя: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 - пояснительную записку (цели, задачи Программы, - принципы и подходы к ее формированию, значимые для разработки и реализации  Программы характеристики);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планируемые результаты осв</a:t>
            </a:r>
            <a:r>
              <a:rPr lang="ru-RU" sz="18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оения </a:t>
            </a: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Программы</a:t>
            </a:r>
            <a:endParaRPr lang="ru-RU" sz="1800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12480" y="1207477"/>
            <a:ext cx="3438144" cy="5047019"/>
          </a:xfrm>
          <a:ln w="28575">
            <a:solidFill>
              <a:srgbClr val="8A0000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8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Организационный раздел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800" i="1" dirty="0">
                <a:solidFill>
                  <a:srgbClr val="8A0000"/>
                </a:solidFill>
                <a:latin typeface="Georgia" panose="02040502050405020303" pitchFamily="18" charset="0"/>
              </a:rPr>
              <a:t>в</a:t>
            </a: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ключает в себя: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описание материально-технического обеспечения Программы;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обеспеченность методическими материалами и средствами обучения и воспитания;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распорядок  дня;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особенности традиционных событий, праздников, мероприятий;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особенности организации развивающей предметно-пространственной среды</a:t>
            </a:r>
            <a:endParaRPr lang="ru-RU" sz="1800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29100" y="1207477"/>
            <a:ext cx="3602736" cy="5047019"/>
          </a:xfrm>
          <a:prstGeom prst="rect">
            <a:avLst/>
          </a:prstGeom>
          <a:ln w="28575">
            <a:solidFill>
              <a:srgbClr val="8A0000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Содержательный раздел</a:t>
            </a:r>
            <a:endParaRPr lang="ru-RU" sz="1800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включает в себя: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>
                <a:solidFill>
                  <a:srgbClr val="8A0000"/>
                </a:solidFill>
                <a:latin typeface="Georgia" panose="02040502050405020303" pitchFamily="18" charset="0"/>
              </a:rPr>
              <a:t>-</a:t>
            </a: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 описание образовательной деятельности в соответствии с направлениями развития ребенка в пяти образовательных областях;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описание вариативных форм, способов, методов и средств реализации Программы;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описание образовательной деятельности по профессиональной коррекции нарушений развития детей;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особенности взаимодействия педагогического коллектива с семьями воспитанников;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Программу воспитания.</a:t>
            </a:r>
            <a:endParaRPr lang="ru-RU" sz="1800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4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185" y="234463"/>
            <a:ext cx="10909495" cy="8971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В соответствии с требованиями ФГОС ДО </a:t>
            </a:r>
            <a:b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Программа состоит:</a:t>
            </a:r>
            <a:endParaRPr lang="ru-RU" sz="28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46186" y="2286000"/>
            <a:ext cx="5284282" cy="40156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Обязательная часть: </a:t>
            </a:r>
          </a:p>
          <a:p>
            <a:pPr lvl="1" algn="ctr"/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(объем не менее 60% от общего объема)</a:t>
            </a:r>
          </a:p>
          <a:p>
            <a:pPr marL="0" lvl="0" algn="ctr"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Федеральная основная общеобразовательная программа дошкольного образования, утвержденная </a:t>
            </a:r>
            <a:r>
              <a:rPr lang="ru-RU" sz="2200" dirty="0">
                <a:solidFill>
                  <a:srgbClr val="8A0000"/>
                </a:solidFill>
                <a:latin typeface="Georgia" panose="02040502050405020303" pitchFamily="18" charset="0"/>
              </a:rPr>
              <a:t>приказом Министерства просвещения Российской Федерации от 25 ноября 2022 г</a:t>
            </a:r>
            <a:r>
              <a:rPr lang="ru-RU" sz="22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. №</a:t>
            </a:r>
            <a:r>
              <a:rPr lang="ru-RU" sz="2200" dirty="0">
                <a:solidFill>
                  <a:srgbClr val="8A0000"/>
                </a:solidFill>
                <a:latin typeface="Georgia" panose="02040502050405020303" pitchFamily="18" charset="0"/>
              </a:rPr>
              <a:t>1028 (зарегистрирована Министерством юстиции Российской Федерации </a:t>
            </a:r>
            <a:endParaRPr lang="ru-RU" sz="2200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lvl="0" algn="ctr"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28 </a:t>
            </a:r>
            <a:r>
              <a:rPr lang="ru-RU" sz="2200" dirty="0">
                <a:solidFill>
                  <a:srgbClr val="8A0000"/>
                </a:solidFill>
                <a:latin typeface="Georgia" panose="02040502050405020303" pitchFamily="18" charset="0"/>
              </a:rPr>
              <a:t>декабря 2022 г., </a:t>
            </a:r>
            <a:endParaRPr lang="ru-RU" sz="2200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lvl="0" algn="ctr"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регистрационный </a:t>
            </a:r>
            <a:r>
              <a:rPr lang="ru-RU" sz="2200" dirty="0">
                <a:solidFill>
                  <a:srgbClr val="8A0000"/>
                </a:solidFill>
                <a:latin typeface="Georgia" panose="02040502050405020303" pitchFamily="18" charset="0"/>
              </a:rPr>
              <a:t>№71847</a:t>
            </a:r>
            <a:r>
              <a:rPr lang="ru-RU" sz="22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)</a:t>
            </a:r>
            <a:endParaRPr lang="ru-RU" sz="22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55079" y="2286000"/>
            <a:ext cx="5690693" cy="4220308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Вариативная часть </a:t>
            </a:r>
            <a:r>
              <a:rPr lang="ru-RU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– часть формируемая участниками образовательных отношений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sz="18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(объем не более 40% от общего объема)</a:t>
            </a:r>
          </a:p>
          <a:p>
            <a:pPr marL="0" algn="ctr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Парциальная программа </a:t>
            </a:r>
          </a:p>
          <a:p>
            <a:pPr marL="0" algn="ctr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«Юный Эколог» С.Н. Николаева,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Программа  «Экономическое воспитание дошкольников: формирование предпосылок финансовой грамотности» Л.В. Стахович, Е.В. </a:t>
            </a:r>
            <a:r>
              <a:rPr lang="ru-RU" dirty="0" err="1" smtClean="0">
                <a:solidFill>
                  <a:srgbClr val="8A0000"/>
                </a:solidFill>
                <a:latin typeface="Georgia" panose="02040502050405020303" pitchFamily="18" charset="0"/>
              </a:rPr>
              <a:t>Семенкова</a:t>
            </a: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, Л.Ю. </a:t>
            </a:r>
            <a:r>
              <a:rPr lang="ru-RU" dirty="0" err="1" smtClean="0">
                <a:solidFill>
                  <a:srgbClr val="8A0000"/>
                </a:solidFill>
                <a:latin typeface="Georgia" panose="02040502050405020303" pitchFamily="18" charset="0"/>
              </a:rPr>
              <a:t>Рыжановская</a:t>
            </a: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,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 </a:t>
            </a: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Программа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«Ладушки», составленной на основе программы авторов И.М. </a:t>
            </a:r>
            <a:r>
              <a:rPr lang="ru-RU" dirty="0" err="1">
                <a:solidFill>
                  <a:srgbClr val="8A0000"/>
                </a:solidFill>
                <a:latin typeface="Georgia" panose="02040502050405020303" pitchFamily="18" charset="0"/>
              </a:rPr>
              <a:t>Каплуновой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, И.А. </a:t>
            </a:r>
            <a:r>
              <a:rPr lang="ru-RU" dirty="0" err="1">
                <a:solidFill>
                  <a:srgbClr val="8A0000"/>
                </a:solidFill>
                <a:latin typeface="Georgia" panose="02040502050405020303" pitchFamily="18" charset="0"/>
              </a:rPr>
              <a:t>Новоскольцевой</a:t>
            </a:r>
            <a:endParaRPr lang="ru-RU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5680" y="89978"/>
            <a:ext cx="890093" cy="1261981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 flipH="1">
            <a:off x="3486443" y="1351959"/>
            <a:ext cx="651217" cy="914109"/>
          </a:xfrm>
          <a:prstGeom prst="straightConnector1">
            <a:avLst/>
          </a:prstGeom>
          <a:ln w="5715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109460" y="1351959"/>
            <a:ext cx="800100" cy="914109"/>
          </a:xfrm>
          <a:prstGeom prst="straightConnector1">
            <a:avLst/>
          </a:prstGeom>
          <a:ln w="5715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2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226" y="519916"/>
            <a:ext cx="9144001" cy="105950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В </a:t>
            </a:r>
            <a:r>
              <a:rPr lang="ru-RU" sz="2800" b="1" dirty="0">
                <a:solidFill>
                  <a:srgbClr val="8A0000"/>
                </a:solidFill>
                <a:latin typeface="Georgia" panose="02040502050405020303" pitchFamily="18" charset="0"/>
              </a:rPr>
              <a:t>Программе обозначены</a:t>
            </a:r>
            <a: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 особенности взаимодействия </a:t>
            </a:r>
            <a:b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с семьями воспитанников</a:t>
            </a:r>
            <a:endParaRPr lang="ru-RU" sz="28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291" y="2015042"/>
            <a:ext cx="11471564" cy="383491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8A0000"/>
                </a:solidFill>
                <a:latin typeface="Georgia" panose="02040502050405020303" pitchFamily="18" charset="0"/>
              </a:rPr>
              <a:t>Главными целями взаимодействия педагогического коллектива </a:t>
            </a:r>
            <a:endParaRPr lang="ru-RU" sz="2400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МДОАУ </a:t>
            </a:r>
            <a:r>
              <a:rPr lang="ru-RU" sz="2400" dirty="0" err="1" smtClean="0">
                <a:solidFill>
                  <a:srgbClr val="8A0000"/>
                </a:solidFill>
                <a:latin typeface="Georgia" panose="02040502050405020303" pitchFamily="18" charset="0"/>
              </a:rPr>
              <a:t>црр</a:t>
            </a:r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-д/с «Аленький </a:t>
            </a:r>
            <a:r>
              <a:rPr lang="ru-RU" sz="2400" dirty="0">
                <a:solidFill>
                  <a:srgbClr val="8A0000"/>
                </a:solidFill>
                <a:latin typeface="Georgia" panose="02040502050405020303" pitchFamily="18" charset="0"/>
              </a:rPr>
              <a:t>цветочек» с семьями обучающихся </a:t>
            </a:r>
            <a:endParaRPr lang="ru-RU" sz="2400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дошкольного </a:t>
            </a:r>
            <a:r>
              <a:rPr lang="ru-RU" sz="2400" dirty="0">
                <a:solidFill>
                  <a:srgbClr val="8A0000"/>
                </a:solidFill>
                <a:latin typeface="Georgia" panose="02040502050405020303" pitchFamily="18" charset="0"/>
              </a:rPr>
              <a:t>возраста являются: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обеспечение </a:t>
            </a:r>
            <a:r>
              <a:rPr lang="ru-RU" sz="2400" dirty="0">
                <a:solidFill>
                  <a:srgbClr val="8A0000"/>
                </a:solidFill>
                <a:latin typeface="Georgia" panose="02040502050405020303" pitchFamily="18" charset="0"/>
              </a:rPr>
              <a:t>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обеспечение </a:t>
            </a:r>
            <a:r>
              <a:rPr lang="ru-RU" sz="2400" dirty="0">
                <a:solidFill>
                  <a:srgbClr val="8A0000"/>
                </a:solidFill>
                <a:latin typeface="Georgia" panose="02040502050405020303" pitchFamily="18" charset="0"/>
              </a:rPr>
              <a:t>единства подходов к воспитанию и обучению детей в условиях ДОО и семьи; повышение воспитательного потенциала семьи.</a:t>
            </a:r>
          </a:p>
          <a:p>
            <a:endParaRPr lang="ru-RU" sz="1900" b="1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188" y="0"/>
            <a:ext cx="965812" cy="136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5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3659"/>
            <a:ext cx="11388436" cy="53635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8A0000"/>
                </a:solidFill>
                <a:latin typeface="Georgia" panose="02040502050405020303" pitchFamily="18" charset="0"/>
              </a:rPr>
              <a:t>Н</a:t>
            </a:r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аправления взаимодействия с родителями</a:t>
            </a:r>
            <a:endParaRPr lang="ru-RU" sz="24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770121"/>
            <a:ext cx="2142918" cy="692839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ДИАГНОСТИКО-</a:t>
            </a:r>
            <a:r>
              <a:rPr lang="ru-RU" sz="1400" b="1" dirty="0" err="1" smtClean="0">
                <a:solidFill>
                  <a:srgbClr val="8A0000"/>
                </a:solidFill>
                <a:latin typeface="Georgia" panose="02040502050405020303" pitchFamily="18" charset="0"/>
              </a:rPr>
              <a:t>аналитическОЕ</a:t>
            </a:r>
            <a:endParaRPr lang="ru-RU" sz="14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3016" y="2485904"/>
            <a:ext cx="2423988" cy="633366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ПРОСВЕТИТЕЛЬСКОЕ</a:t>
            </a:r>
            <a:endParaRPr lang="ru-RU" sz="14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757790" y="704494"/>
            <a:ext cx="9327715" cy="1083705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получение и анализ данных о семье каждого обучающегося, ее запросах в отношении охраны здоровья и развития ребенка; об уровне психолого-педагогической компетентности родителей (законных представителей); а также планирование работы с семьей с учетом результатов проведенного анализа; согласование воспитательных </a:t>
            </a: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задач.</a:t>
            </a:r>
            <a:endParaRPr lang="ru-RU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7805" y="0"/>
            <a:ext cx="704195" cy="994410"/>
          </a:xfrm>
          <a:prstGeom prst="rect">
            <a:avLst/>
          </a:prstGeom>
        </p:spPr>
      </p:pic>
      <p:sp>
        <p:nvSpPr>
          <p:cNvPr id="8" name="Текст 4"/>
          <p:cNvSpPr txBox="1">
            <a:spLocks/>
          </p:cNvSpPr>
          <p:nvPr/>
        </p:nvSpPr>
        <p:spPr>
          <a:xfrm>
            <a:off x="33016" y="4096338"/>
            <a:ext cx="2295295" cy="771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консультативное</a:t>
            </a:r>
            <a:endParaRPr lang="ru-RU" sz="14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33016" y="5632740"/>
            <a:ext cx="2295295" cy="684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Совместная деятельность</a:t>
            </a:r>
            <a:endParaRPr lang="ru-RU" sz="14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069846" y="1116540"/>
            <a:ext cx="574202" cy="7033"/>
          </a:xfrm>
          <a:prstGeom prst="straightConnector1">
            <a:avLst/>
          </a:prstGeom>
          <a:ln w="28575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бъект 5"/>
          <p:cNvSpPr txBox="1">
            <a:spLocks/>
          </p:cNvSpPr>
          <p:nvPr/>
        </p:nvSpPr>
        <p:spPr>
          <a:xfrm>
            <a:off x="2757790" y="1897379"/>
            <a:ext cx="9288059" cy="1796379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просвещение родителей (законных представителей) по вопросам особенностей психофизиологического и психического развития детей младенческого, раннего и дошкольного возрастов; выбора эффективных методов обучения и воспитания детей определенного возраста; ознакомление с актуальной информацией о государственной политике в области ДО, включая информирование о мерах господдержки семьям с детьми дошкольного возраста; информирование об особенностях реализуемой в ДОУ образовательной программы; условиях пребывания ребенка в группе ДОУ; содержании и методах образовательной работы с </a:t>
            </a: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детьми.</a:t>
            </a:r>
            <a:endParaRPr lang="ru-RU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343938" y="2791573"/>
            <a:ext cx="413852" cy="7990"/>
          </a:xfrm>
          <a:prstGeom prst="straightConnector1">
            <a:avLst/>
          </a:prstGeom>
          <a:ln w="28575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бъект 5"/>
          <p:cNvSpPr txBox="1">
            <a:spLocks/>
          </p:cNvSpPr>
          <p:nvPr/>
        </p:nvSpPr>
        <p:spPr>
          <a:xfrm>
            <a:off x="2757790" y="5474835"/>
            <a:ext cx="9248405" cy="156439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dirty="0">
                <a:solidFill>
                  <a:srgbClr val="8A0000"/>
                </a:solidFill>
                <a:latin typeface="Georgia" panose="02040502050405020303" pitchFamily="18" charset="0"/>
              </a:rPr>
              <a:t>сотрудничество в реализации некоторых образовательных задач, вопросах организации РППС и образовательных мероприятий; поддержку образовательных инициатив родителей (законных представителей) детей младенческого, раннего и дошкольного возрастов; разработку и реализацию образовательных проектов ДОО совместно с </a:t>
            </a:r>
            <a:r>
              <a:rPr lang="ru-RU" sz="17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семьей.</a:t>
            </a:r>
            <a:endParaRPr lang="ru-RU" sz="1700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304289" y="4456892"/>
            <a:ext cx="426971" cy="0"/>
          </a:xfrm>
          <a:prstGeom prst="straightConnector1">
            <a:avLst/>
          </a:prstGeom>
          <a:ln w="28575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бъект 5"/>
          <p:cNvSpPr txBox="1">
            <a:spLocks/>
          </p:cNvSpPr>
          <p:nvPr/>
        </p:nvSpPr>
        <p:spPr>
          <a:xfrm>
            <a:off x="2881923" y="3693758"/>
            <a:ext cx="8957979" cy="152019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rgbClr val="8A0000"/>
                </a:solidFill>
                <a:latin typeface="Georgia" panose="02040502050405020303" pitchFamily="18" charset="0"/>
              </a:rPr>
              <a:t>консультирование родителей (законных представителей) по вопросам их взаимодействия с ребенком, преодоления возникающих проблем воспитания и обучения детей, в том числе с ООП в условиях семьи; особенностей поведения и взаимодействия ребенка со сверстниками и педагогом; возникающих проблемных ситуациях; способам воспитания и построения продуктивного взаимодействия с детьми </a:t>
            </a:r>
            <a:r>
              <a:rPr lang="ru-RU" sz="17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младенческого, раннего </a:t>
            </a:r>
            <a:r>
              <a:rPr lang="ru-RU" sz="1700" dirty="0">
                <a:solidFill>
                  <a:srgbClr val="8A0000"/>
                </a:solidFill>
                <a:latin typeface="Georgia" panose="02040502050405020303" pitchFamily="18" charset="0"/>
              </a:rPr>
              <a:t>и дошкольного возрастов; способам организации и участия в детских деятельностях, образовательном процессе и другому.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889514" y="5975217"/>
            <a:ext cx="841746" cy="0"/>
          </a:xfrm>
          <a:prstGeom prst="straightConnector1">
            <a:avLst/>
          </a:prstGeom>
          <a:ln w="28575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3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537" y="249382"/>
            <a:ext cx="10058400" cy="9455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Программа включает коррекционно-развивающую работу с воспитанниками</a:t>
            </a:r>
            <a:endParaRPr lang="ru-RU" sz="24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287" y="1672936"/>
            <a:ext cx="4969691" cy="2421082"/>
          </a:xfrm>
          <a:ln w="38100">
            <a:solidFill>
              <a:srgbClr val="8A0000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Коррекционно-развивающая работа с дошкольниками предполагает чёткую организацию пребывания детей в ДОО, правильное распределение нагрузки в течение дня, координацию и преемственность в работе узких специалистов и воспитателя.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188" y="0"/>
            <a:ext cx="965812" cy="13638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291967" y="2093968"/>
            <a:ext cx="4934221" cy="1631216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Учителя-логопеды,</a:t>
            </a:r>
            <a:r>
              <a:rPr lang="ru-RU" sz="2000" spc="11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педагог-психолог,</a:t>
            </a:r>
            <a:r>
              <a:rPr lang="ru-RU" sz="2000" spc="13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учитель-дефектолог,</a:t>
            </a:r>
            <a:r>
              <a:rPr lang="ru-RU" sz="2000" spc="11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тьютор</a:t>
            </a:r>
            <a:r>
              <a:rPr lang="ru-RU" sz="2000" spc="11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15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являются</a:t>
            </a:r>
            <a:r>
              <a:rPr lang="ru-RU" sz="2000" spc="-31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организаторами</a:t>
            </a:r>
            <a:r>
              <a:rPr lang="ru-RU" sz="2000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координаторами</a:t>
            </a:r>
            <a:r>
              <a:rPr lang="ru-RU" sz="2000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коррекционно-развивающей</a:t>
            </a:r>
            <a:r>
              <a:rPr lang="ru-RU" sz="2000" spc="-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работы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369" y="4648709"/>
            <a:ext cx="11236989" cy="1323439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 marR="349250" algn="ctr">
              <a:spcAft>
                <a:spcPts val="0"/>
              </a:spcAft>
            </a:pP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КРР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строится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дифференцированно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зависимости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от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имеющихся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дисфункций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особенностей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(в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познавательной,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речевой,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эмоциональной, коммуникативной, регулятивной сферах) и </a:t>
            </a:r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предусматривает</a:t>
            </a:r>
            <a:r>
              <a:rPr lang="ru-RU" sz="2000" spc="5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индивидуализацию</a:t>
            </a:r>
            <a:r>
              <a:rPr lang="ru-RU" sz="2000" spc="-1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психолого-педагогического</a:t>
            </a:r>
            <a:r>
              <a:rPr lang="ru-RU" sz="2000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сопровождения</a:t>
            </a:r>
            <a:endParaRPr lang="ru-RU" sz="2000" dirty="0">
              <a:solidFill>
                <a:srgbClr val="8A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66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1" y="305679"/>
            <a:ext cx="6062056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Программа воспитания</a:t>
            </a:r>
            <a:endParaRPr lang="ru-RU" sz="28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718" y="1114745"/>
            <a:ext cx="11087100" cy="3228655"/>
          </a:xfrm>
        </p:spPr>
        <p:txBody>
          <a:bodyPr/>
          <a:lstStyle/>
          <a:p>
            <a:pPr marL="0" indent="450000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Программа воспитания является компонентом Образовательной программы дошкольного образования МДОАУ </a:t>
            </a:r>
            <a:r>
              <a:rPr lang="ru-RU" dirty="0" err="1">
                <a:solidFill>
                  <a:srgbClr val="8A0000"/>
                </a:solidFill>
                <a:latin typeface="Georgia" panose="02040502050405020303" pitchFamily="18" charset="0"/>
              </a:rPr>
              <a:t>црр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-д/с «Аленький цветочек» и призвана помочь всем участникам образовательных отношений реализовать воспитательный потенциал совместной деятельности. </a:t>
            </a:r>
            <a:endParaRPr lang="ru-RU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indent="450000" algn="just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Программа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воспитания предусматривает приобщение детей к традиционным ценностям российского общества -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608" y="0"/>
            <a:ext cx="772391" cy="10907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89809" y="4582392"/>
            <a:ext cx="9538854" cy="1477328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В Программе воспитания прописан Уклад ДОО, принципы воспитания, образ ДОО, особенности взаимодействия всех участников воспитательного процесса (воспитанники, родители, педагоги, социальные партнеры организации), ключевые правила ДОО, традиции и ритуалы, организация предметно-пространственной среды. В Программе воспитания представлен календарный план воспитательной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66817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2573" y="220642"/>
            <a:ext cx="6801889" cy="129871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8A0000"/>
                </a:solidFill>
                <a:latin typeface="Georgia" panose="02040502050405020303" pitchFamily="18" charset="0"/>
              </a:rPr>
              <a:t>Основная образовательная программа дошкольного 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7427" y="286603"/>
            <a:ext cx="4062846" cy="6062242"/>
          </a:xfrm>
          <a:ln w="57150">
            <a:solidFill>
              <a:srgbClr val="8A0000"/>
            </a:solidFill>
          </a:ln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автономное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развития ребенка - детский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«Аленький цветочек»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(МДОАУ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црр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д/с «Аленький цветочек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b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дошкольного образовательного учреждения центр развития ребенка – детский сад «Аленький цветочек»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Пыть-Ях, 2023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168968"/>
              </p:ext>
            </p:extLst>
          </p:nvPr>
        </p:nvGraphicFramePr>
        <p:xfrm>
          <a:off x="311728" y="1199577"/>
          <a:ext cx="3834244" cy="106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4152782461"/>
                    </a:ext>
                  </a:extLst>
                </a:gridCol>
                <a:gridCol w="1776844">
                  <a:extLst>
                    <a:ext uri="{9D8B030D-6E8A-4147-A177-3AD203B41FA5}">
                      <a16:colId xmlns:a16="http://schemas.microsoft.com/office/drawing/2014/main" val="177022984"/>
                    </a:ext>
                  </a:extLst>
                </a:gridCol>
              </a:tblGrid>
              <a:tr h="13011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Принято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УТВЕРЖДЕНО: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885599"/>
                  </a:ext>
                </a:extLst>
              </a:tr>
              <a:tr h="13011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педагогического совета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Приказом №388-од от 28.08.2023 г.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523242"/>
                  </a:ext>
                </a:extLst>
              </a:tr>
              <a:tr h="13011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 №1 от 28.08.2023г.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Директора МДОАУ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црр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-д/с 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102911"/>
                  </a:ext>
                </a:extLst>
              </a:tr>
              <a:tr h="13011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СОГЛАСОВАНО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«Аленький цветочек»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412764"/>
                  </a:ext>
                </a:extLst>
              </a:tr>
              <a:tr h="13011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Советом родителей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651275"/>
                  </a:ext>
                </a:extLst>
              </a:tr>
              <a:tr h="13011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 №1 от 28.08.2023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896868"/>
                  </a:ext>
                </a:extLst>
              </a:tr>
            </a:tbl>
          </a:graphicData>
        </a:graphic>
      </p:graphicFrame>
      <p:pic>
        <p:nvPicPr>
          <p:cNvPr id="5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 flipH="1">
            <a:off x="3730334" y="598479"/>
            <a:ext cx="384465" cy="54304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452730" y="1737360"/>
            <a:ext cx="75669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</a:rPr>
              <a:t>Образовательная программа дошкольного образования МДОАУ </a:t>
            </a:r>
            <a:r>
              <a:rPr lang="ru-RU" sz="2000" dirty="0" err="1">
                <a:solidFill>
                  <a:srgbClr val="8A0000"/>
                </a:solidFill>
                <a:latin typeface="Georgia" panose="02040502050405020303" pitchFamily="18" charset="0"/>
              </a:rPr>
              <a:t>црр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</a:rPr>
              <a:t>-д/с «Аленький цветочек» разработана в соответствии с:</a:t>
            </a:r>
          </a:p>
          <a:p>
            <a:pPr lvl="0" indent="450000" algn="just"/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</a:rPr>
              <a:t>- Федеральным государственным образовательным стандартом дошкольного образования (далее - ФГОС ДО),</a:t>
            </a:r>
          </a:p>
          <a:p>
            <a:pPr lvl="0" indent="450000" algn="just"/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</a:rPr>
              <a:t>- Федеральной основной общеобразовательной программой, утвержденной приказом Министерства просвещения Российской Федерации от 25 ноября 2022 г. №1028 (зарегистрирована Министерством юстиции Российской Федерации 28 декабря 2022 г., регистрационный №71847),</a:t>
            </a:r>
          </a:p>
          <a:p>
            <a:pPr lvl="0" indent="450000" algn="just"/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</a:rPr>
              <a:t>- особенностями образовательного учреждения, региона и муниципалитета, образовательных потребностей обучающихся и запросов родителей/законных представителей.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437" y="2637"/>
            <a:ext cx="994649" cy="1404567"/>
          </a:xfrm>
          <a:prstGeom prst="rect">
            <a:avLst/>
          </a:prstGeom>
        </p:spPr>
      </p:pic>
      <p:sp>
        <p:nvSpPr>
          <p:cNvPr id="11" name="Надпись 3"/>
          <p:cNvSpPr txBox="1">
            <a:spLocks noChangeArrowheads="1"/>
          </p:cNvSpPr>
          <p:nvPr/>
        </p:nvSpPr>
        <p:spPr bwMode="auto">
          <a:xfrm>
            <a:off x="1343718" y="2333201"/>
            <a:ext cx="2916555" cy="948690"/>
          </a:xfrm>
          <a:prstGeom prst="rect">
            <a:avLst/>
          </a:prstGeom>
          <a:noFill/>
          <a:ln w="6097" cmpd="tri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631825" marR="629285" indent="114300">
              <a:spcBef>
                <a:spcPts val="595"/>
              </a:spcBef>
              <a:spcAft>
                <a:spcPts val="0"/>
              </a:spcAft>
            </a:pPr>
            <a:r>
              <a:rPr lang="ru-RU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 ПОДПИСАН</a:t>
            </a:r>
            <a:r>
              <a:rPr lang="ru-RU" sz="800" b="1" spc="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ЭЛЕКТРОННОЙ</a:t>
            </a:r>
            <a:r>
              <a:rPr lang="ru-RU" sz="800" b="1" spc="-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ПОДПИСЬЮ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020">
              <a:lnSpc>
                <a:spcPts val="1095"/>
              </a:lnSpc>
              <a:spcBef>
                <a:spcPts val="490"/>
              </a:spcBef>
              <a:spcAft>
                <a:spcPts val="0"/>
              </a:spcAft>
            </a:pPr>
            <a:r>
              <a:rPr lang="ru-RU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  <a:r>
              <a:rPr lang="ru-RU" sz="800" spc="14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588BDE4A8EC34803EFA6432CFA0E7F70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020" marR="756920">
              <a:spcAft>
                <a:spcPts val="0"/>
              </a:spcAft>
            </a:pPr>
            <a:r>
              <a:rPr lang="ru-RU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Владелец</a:t>
            </a:r>
            <a:r>
              <a:rPr lang="ru-RU" sz="800" spc="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Никонец</a:t>
            </a:r>
            <a:r>
              <a:rPr lang="ru-RU" sz="800" spc="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Инна Ивановна</a:t>
            </a:r>
            <a:r>
              <a:rPr lang="ru-RU" sz="800" spc="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Действителен</a:t>
            </a:r>
            <a:r>
              <a:rPr lang="ru-RU" sz="800" spc="-1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800" spc="-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23.06.2023</a:t>
            </a:r>
            <a:r>
              <a:rPr lang="ru-RU" sz="800" spc="-1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800" spc="-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15.09.2024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192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0011"/>
            <a:ext cx="11578590" cy="1460420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rgbClr val="8A0000"/>
                </a:solidFill>
                <a:latin typeface="Georgia" panose="02040502050405020303" pitchFamily="18" charset="0"/>
              </a:rPr>
              <a:t>П</a:t>
            </a:r>
            <a:r>
              <a:rPr lang="ru-RU" sz="22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едагоги нашего учреждения, признавая уникальность дошкольного детства, </a:t>
            </a:r>
            <a:br>
              <a:rPr lang="ru-RU" sz="2200" dirty="0" smtClean="0">
                <a:solidFill>
                  <a:srgbClr val="8A0000"/>
                </a:solidFill>
                <a:latin typeface="Georgia" panose="02040502050405020303" pitchFamily="18" charset="0"/>
              </a:rPr>
            </a:br>
            <a:r>
              <a:rPr lang="ru-RU" sz="22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как важнейшего этапа в общем развитии человека, </a:t>
            </a:r>
            <a:br>
              <a:rPr lang="ru-RU" sz="2200" dirty="0" smtClean="0">
                <a:solidFill>
                  <a:srgbClr val="8A0000"/>
                </a:solidFill>
                <a:latin typeface="Georgia" panose="02040502050405020303" pitchFamily="18" charset="0"/>
              </a:rPr>
            </a:br>
            <a:r>
              <a:rPr lang="ru-RU" sz="22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ориентируются на обеспечение полного проживания детьми дошкольного детства как самоценного, значимого самого по себе этапа жизни каждого ребенка</a:t>
            </a:r>
            <a:endParaRPr lang="ru-RU" sz="22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3266" y="1743449"/>
            <a:ext cx="10425731" cy="836250"/>
          </a:xfrm>
          <a:ln w="28575">
            <a:solidFill>
              <a:srgbClr val="8A0000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cap="none" dirty="0">
                <a:solidFill>
                  <a:srgbClr val="8A0000"/>
                </a:solidFill>
                <a:latin typeface="Georgia" panose="02040502050405020303" pitchFamily="18" charset="0"/>
              </a:rPr>
              <a:t>Д</a:t>
            </a:r>
            <a:r>
              <a:rPr lang="ru-RU" cap="none" dirty="0" smtClean="0">
                <a:solidFill>
                  <a:srgbClr val="8A0000"/>
                </a:solidFill>
                <a:latin typeface="Georgia" panose="02040502050405020303" pitchFamily="18" charset="0"/>
              </a:rPr>
              <a:t>ля поддержки детской инициативы педагог поощряет свободную самостоятельную деятельность детей, основанную на детских интересах и предпочтениях.</a:t>
            </a:r>
            <a:endParaRPr lang="ru-RU" cap="none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7965" y="2922397"/>
            <a:ext cx="5532533" cy="2392450"/>
          </a:xfrm>
          <a:ln w="28575">
            <a:solidFill>
              <a:srgbClr val="8A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cap="none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Программа предлагает комплекс мер по психолого-педагогическому сопровождению обучающихся, включающий психолого-педагогическое обследование, проведение индивидуальных и групповых коррекционно-развивающих занятий, а также мониторинг динамики их развития. </a:t>
            </a:r>
            <a:endParaRPr lang="ru-RU" cap="none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0557" y="2922397"/>
            <a:ext cx="5206006" cy="2392450"/>
          </a:xfrm>
          <a:ln w="28575">
            <a:solidFill>
              <a:srgbClr val="8A0000"/>
            </a:solidFill>
          </a:ln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endParaRPr lang="ru-RU" sz="1400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3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Программа предполагает возможность </a:t>
            </a:r>
            <a:r>
              <a:rPr lang="ru-RU" sz="2300" dirty="0">
                <a:solidFill>
                  <a:srgbClr val="8A0000"/>
                </a:solidFill>
                <a:latin typeface="Georgia" panose="02040502050405020303" pitchFamily="18" charset="0"/>
              </a:rPr>
              <a:t>у ребенка исследовать, играть, лепить, рисовать, сочинять, петь, танцевать, конструировать, ориентируясь на собственные интересы, позволяет обеспечить такие важные составляющие эмоционального благополучия ребенка ДОУ как уверенность в себе, чувство защищенности, комфорта, положительного самоощущения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8439" y="0"/>
            <a:ext cx="779986" cy="11014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0002" y="5642151"/>
            <a:ext cx="11905502" cy="923330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 marL="443230" marR="346075" indent="448945" algn="ctr">
              <a:spcAft>
                <a:spcPts val="0"/>
              </a:spcAft>
            </a:pP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Реализацию Программы обеспечивают педагоги ДОУ, воспитатели, педагог-психолог,</a:t>
            </a:r>
            <a:r>
              <a:rPr lang="ru-RU" spc="5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учитель-дефектолог,</a:t>
            </a:r>
            <a:r>
              <a:rPr lang="ru-RU" spc="5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учителя-логопеды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инструктор по физической культуре, музыкальный руководитель, </a:t>
            </a:r>
            <a:r>
              <a:rPr lang="ru-RU" dirty="0" err="1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тьютор</a:t>
            </a: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социальный педагог.</a:t>
            </a:r>
            <a:endParaRPr lang="ru-RU" dirty="0">
              <a:solidFill>
                <a:srgbClr val="8A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20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8A0000"/>
                </a:solidFill>
                <a:latin typeface="Georgia" panose="02040502050405020303" pitchFamily="18" charset="0"/>
              </a:rPr>
              <a:t>Основная образовательная </a:t>
            </a:r>
            <a: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программа</a:t>
            </a:r>
            <a:b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>
                <a:solidFill>
                  <a:srgbClr val="8A0000"/>
                </a:solidFill>
                <a:latin typeface="Georgia" panose="02040502050405020303" pitchFamily="18" charset="0"/>
              </a:rPr>
              <a:t>дошкольного </a:t>
            </a:r>
            <a:r>
              <a:rPr lang="ru-RU" sz="28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образования включает в себя:</a:t>
            </a:r>
            <a:endParaRPr lang="ru-RU" sz="28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682" y="1691171"/>
            <a:ext cx="11565082" cy="4584937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          - рабочую программу воспитания;</a:t>
            </a:r>
          </a:p>
          <a:p>
            <a:pPr algn="ctr"/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          - режим и распорядок дня всех возрастных групп;</a:t>
            </a:r>
          </a:p>
          <a:p>
            <a:pPr algn="ctr"/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          - календарный план воспитательной работы.</a:t>
            </a:r>
          </a:p>
          <a:p>
            <a:pPr algn="ctr"/>
            <a:r>
              <a:rPr lang="ru-RU" sz="2400" b="1" dirty="0">
                <a:solidFill>
                  <a:srgbClr val="8A0000"/>
                </a:solidFill>
                <a:latin typeface="Georgia" panose="02040502050405020303" pitchFamily="18" charset="0"/>
              </a:rPr>
              <a:t>Программа реализуется на государственном языке Российской Федерации (ст.14 ФЗ «Об образовании в РФ</a:t>
            </a:r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»)</a:t>
            </a:r>
          </a:p>
          <a:p>
            <a:pPr mar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8A0000"/>
                </a:solidFill>
                <a:latin typeface="Georgia" panose="02040502050405020303" pitchFamily="18" charset="0"/>
              </a:rPr>
              <a:t>Программа реализуется в течение всего времени пребывания детей в</a:t>
            </a:r>
          </a:p>
          <a:p>
            <a:pPr mar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8A0000"/>
                </a:solidFill>
                <a:latin typeface="Georgia" panose="02040502050405020303" pitchFamily="18" charset="0"/>
              </a:rPr>
              <a:t> </a:t>
            </a:r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организации</a:t>
            </a:r>
            <a:r>
              <a:rPr lang="ru-RU" sz="2400" dirty="0">
                <a:solidFill>
                  <a:srgbClr val="8A0000"/>
                </a:solidFill>
                <a:latin typeface="Georgia" panose="02040502050405020303" pitchFamily="18" charset="0"/>
              </a:rPr>
              <a:t>, в режиме 5-дневной рабочей недели</a:t>
            </a:r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,</a:t>
            </a:r>
          </a:p>
          <a:p>
            <a:pPr mar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 </a:t>
            </a:r>
            <a:r>
              <a:rPr lang="ru-RU" sz="2400" dirty="0">
                <a:solidFill>
                  <a:srgbClr val="8A0000"/>
                </a:solidFill>
                <a:latin typeface="Georgia" panose="02040502050405020303" pitchFamily="18" charset="0"/>
              </a:rPr>
              <a:t>с 12 часовым пребыванием детей в ДОО, с 07.00 до 19.00.</a:t>
            </a:r>
          </a:p>
          <a:p>
            <a:pPr algn="ctr">
              <a:lnSpc>
                <a:spcPct val="150000"/>
              </a:lnSpc>
            </a:pPr>
            <a:endParaRPr lang="ru-RU" sz="2400" b="1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algn="ctr"/>
            <a:endParaRPr lang="ru-RU" sz="2400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437" y="2637"/>
            <a:ext cx="994649" cy="140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57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170" y="137161"/>
            <a:ext cx="10938510" cy="84581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Программа предполагает возможность начала освоения детьми содержания образовательных областей на любом этапе ее реализации: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610" y="1291590"/>
            <a:ext cx="11167110" cy="5337810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ранний возраст (1 – 2 года)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</a:rPr>
              <a:t>ранний возраст </a:t>
            </a: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( 2 -3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</a:rPr>
              <a:t>года</a:t>
            </a: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)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дошкольный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</a:rPr>
              <a:t>возраст (3-4 года)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</a:rPr>
              <a:t>дошкольный возраст (4-5 лет)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</a:rPr>
              <a:t>дошкольный возраст (5-6 лет)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дошкольный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</a:rPr>
              <a:t>возраст (6-7 (8) лет) </a:t>
            </a:r>
          </a:p>
          <a:p>
            <a:pPr algn="ctr">
              <a:spcBef>
                <a:spcPts val="600"/>
              </a:spcBef>
            </a:pP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Программа учитывает индивидуальные потребности </a:t>
            </a: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ребенка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, </a:t>
            </a:r>
            <a:endParaRPr lang="ru-RU" sz="2600" dirty="0" smtClean="0">
              <a:solidFill>
                <a:srgbClr val="8A0000"/>
              </a:solidFill>
              <a:latin typeface="Georgia" panose="02040502050405020303" pitchFamily="18" charset="0"/>
              <a:ea typeface="Open Sans" charset="0"/>
              <a:cs typeface="Open Sans" charset="0"/>
            </a:endParaRPr>
          </a:p>
          <a:p>
            <a:pPr algn="ctr">
              <a:spcBef>
                <a:spcPts val="600"/>
              </a:spcBef>
            </a:pP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связанные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с его жизненной ситуацией и </a:t>
            </a: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состоянием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здоровья</a:t>
            </a: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,</a:t>
            </a:r>
          </a:p>
          <a:p>
            <a:pPr algn="ctr">
              <a:spcBef>
                <a:spcPts val="600"/>
              </a:spcBef>
            </a:pP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определяющие особые условия </a:t>
            </a: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получения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им </a:t>
            </a: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образования, </a:t>
            </a:r>
          </a:p>
          <a:p>
            <a:pPr algn="ctr">
              <a:spcBef>
                <a:spcPts val="600"/>
              </a:spcBef>
            </a:pP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индивидуальные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потребности </a:t>
            </a: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отдельных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категорий детей, </a:t>
            </a:r>
            <a:endParaRPr lang="ru-RU" sz="2600" dirty="0" smtClean="0">
              <a:solidFill>
                <a:srgbClr val="8A0000"/>
              </a:solidFill>
              <a:latin typeface="Georgia" panose="02040502050405020303" pitchFamily="18" charset="0"/>
              <a:ea typeface="Open Sans" charset="0"/>
              <a:cs typeface="Open Sans" charset="0"/>
            </a:endParaRPr>
          </a:p>
          <a:p>
            <a:pPr algn="ctr">
              <a:spcBef>
                <a:spcPts val="600"/>
              </a:spcBef>
            </a:pPr>
            <a:r>
              <a:rPr lang="ru-RU" sz="2600" dirty="0" smtClean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в </a:t>
            </a:r>
            <a:r>
              <a:rPr lang="ru-RU" sz="2600" dirty="0">
                <a:solidFill>
                  <a:srgbClr val="8A0000"/>
                </a:solidFill>
                <a:latin typeface="Georgia" panose="02040502050405020303" pitchFamily="18" charset="0"/>
                <a:ea typeface="Open Sans" charset="0"/>
                <a:cs typeface="Open Sans" charset="0"/>
              </a:rPr>
              <a:t>том числе с ограниченными возможностями здоровья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0" y="21220"/>
            <a:ext cx="994649" cy="140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356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229" y="286604"/>
            <a:ext cx="10923451" cy="33091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8A0000"/>
                </a:solidFill>
                <a:latin typeface="Georgia" panose="02040502050405020303" pitchFamily="18" charset="0"/>
              </a:rPr>
              <a:t>Основная образовательная программа дошкольного образования</a:t>
            </a:r>
            <a:endParaRPr lang="ru-RU" sz="2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580" y="84358"/>
            <a:ext cx="651749" cy="920350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32229" y="745724"/>
            <a:ext cx="11749973" cy="6112275"/>
          </a:xfrm>
        </p:spPr>
        <p:txBody>
          <a:bodyPr>
            <a:normAutofit fontScale="62500" lnSpcReduction="20000"/>
          </a:bodyPr>
          <a:lstStyle/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b="1" dirty="0">
                <a:solidFill>
                  <a:srgbClr val="8A0000"/>
                </a:solidFill>
                <a:latin typeface="Georgia" panose="02040502050405020303" pitchFamily="18" charset="0"/>
              </a:rPr>
              <a:t>Программа разработана в соответствии с</a:t>
            </a:r>
            <a:r>
              <a:rPr lang="ru-RU" sz="29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:</a:t>
            </a:r>
            <a:endParaRPr lang="ru-RU" sz="2900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- Федеральным законом от 29.12.2012г. № 273-ФЗ «Об образовании в Российской Федерации» (далее- ФЗ №273 "Об образовании в РФ).</a:t>
            </a: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- Приказом Министерства образования и науки РФ от 17.10.2013г. № 1155 «Об утверждении федерального государственного образовательного стандарта дошкольного образования» (далее- ФГОС ДО).</a:t>
            </a: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</a:t>
            </a: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Приказом Министерства образования и науки РФ от </a:t>
            </a: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31.07.2020г №373 </a:t>
            </a: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«Об утверждении </a:t>
            </a: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Порядка </a:t>
            </a: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организации и осуществлении образовательной деятельности по основным общеобразовательным программам – образовательным программам дошкольного образования».</a:t>
            </a: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- Приказом Министерства образования и науки РФ от 28.12.2010г. № 2106 «Об утверждении и введении в действие федеральных требований к образовательным учреждениям в части охраны здоровья </a:t>
            </a: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обучающихся, </a:t>
            </a: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воспитанников».</a:t>
            </a: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- Санитарно-эпидемиологическими правилами и нормативами СанПиН </a:t>
            </a: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2.4.3648-20 </a:t>
            </a: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«Санитарно-эпидемиологическими требованиями к </a:t>
            </a: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организациям воспитания и обучения, отдыха и оздоровления детей и молодежи» от 28.09.2020г</a:t>
            </a: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. </a:t>
            </a:r>
            <a:endParaRPr lang="ru-RU" sz="2900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Санитарными правилами и нормами СанПиН 1.2.3685-21 «Гигиенические нормативы и требования к обеспечению безопасности и (или) безвредности для человека факторов среды обитания».</a:t>
            </a:r>
            <a:endParaRPr lang="ru-RU" sz="2900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- Действующим законодательством и локальными актами МДОАУ </a:t>
            </a:r>
            <a:r>
              <a:rPr lang="ru-RU" sz="2900" dirty="0" err="1">
                <a:solidFill>
                  <a:srgbClr val="8A0000"/>
                </a:solidFill>
                <a:latin typeface="Georgia" panose="02040502050405020303" pitchFamily="18" charset="0"/>
              </a:rPr>
              <a:t>црр</a:t>
            </a:r>
            <a:r>
              <a:rPr lang="ru-RU" sz="2900" dirty="0">
                <a:solidFill>
                  <a:srgbClr val="8A0000"/>
                </a:solidFill>
                <a:latin typeface="Georgia" panose="02040502050405020303" pitchFamily="18" charset="0"/>
              </a:rPr>
              <a:t> - д/с «Аленький цветочек».  </a:t>
            </a:r>
          </a:p>
          <a:p>
            <a:pPr marL="0" indent="4500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3200" b="1" i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68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714" y="286603"/>
            <a:ext cx="10937966" cy="729397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8A0000"/>
                </a:solidFill>
                <a:latin typeface="Georgia" panose="02040502050405020303" pitchFamily="18" charset="0"/>
              </a:rPr>
              <a:t>Муниципальное дошкольное образовательное автономное учреждение центр развития ребенка – детский сад «Аленький цветочек»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714" y="1289518"/>
            <a:ext cx="11738934" cy="5146908"/>
          </a:xfrm>
        </p:spPr>
        <p:txBody>
          <a:bodyPr>
            <a:normAutofit/>
          </a:bodyPr>
          <a:lstStyle/>
          <a:p>
            <a:pPr marL="0" indent="41400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Целью </a:t>
            </a:r>
            <a:r>
              <a:rPr lang="ru-RU" sz="2200" b="1" dirty="0">
                <a:solidFill>
                  <a:srgbClr val="8A0000"/>
                </a:solidFill>
                <a:latin typeface="Georgia" panose="02040502050405020303" pitchFamily="18" charset="0"/>
              </a:rPr>
              <a:t>Программы 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 культурных традиций</a:t>
            </a:r>
            <a:r>
              <a:rPr lang="ru-RU" sz="22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.</a:t>
            </a:r>
          </a:p>
          <a:p>
            <a:pPr marL="0" indent="41400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ru-RU" sz="2200" b="1" dirty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marL="0" indent="41400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solidFill>
                  <a:srgbClr val="8A0000"/>
                </a:solidFill>
                <a:latin typeface="Georgia" panose="02040502050405020303" pitchFamily="18" charset="0"/>
              </a:rPr>
              <a:t>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</a:t>
            </a:r>
          </a:p>
          <a:p>
            <a:pPr marL="0" indent="41400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ru-RU" sz="1050" b="1" i="1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891" y="84358"/>
            <a:ext cx="853438" cy="12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6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7351" y="0"/>
            <a:ext cx="994649" cy="14045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503" y="439837"/>
            <a:ext cx="10735293" cy="4861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rgbClr val="8A0000"/>
                </a:solidFill>
                <a:latin typeface="Georgia" panose="02040502050405020303" pitchFamily="18" charset="0"/>
              </a:rPr>
              <a:t>Цель Программы достигается через решение следующих </a:t>
            </a:r>
            <a:r>
              <a:rPr lang="ru-RU" sz="2400" b="1" u="heavy" dirty="0">
                <a:solidFill>
                  <a:srgbClr val="8A0000"/>
                </a:solidFill>
                <a:latin typeface="Georgia" panose="02040502050405020303" pitchFamily="18" charset="0"/>
              </a:rPr>
              <a:t>задач</a:t>
            </a:r>
            <a:r>
              <a:rPr lang="ru-RU" sz="2400" b="1" dirty="0">
                <a:solidFill>
                  <a:srgbClr val="8A0000"/>
                </a:solidFill>
                <a:latin typeface="Georgia" panose="02040502050405020303" pitchFamily="18" charset="0"/>
              </a:rPr>
              <a:t/>
            </a:r>
            <a:br>
              <a:rPr lang="ru-RU" sz="2400" b="1" dirty="0">
                <a:solidFill>
                  <a:srgbClr val="8A0000"/>
                </a:solidFill>
                <a:latin typeface="Georgia" panose="02040502050405020303" pitchFamily="18" charset="0"/>
              </a:rPr>
            </a:br>
            <a:endParaRPr lang="ru-RU" sz="24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504" y="807521"/>
            <a:ext cx="11953040" cy="5952094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pPr lvl="0"/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приобщение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lvl="0"/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построение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(структурирование) содержания образовательной деятельности на основе учета возрастных и индивидуальных особенностей развития;</a:t>
            </a:r>
          </a:p>
          <a:p>
            <a:pPr lvl="0"/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создание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</a:p>
          <a:p>
            <a:pPr lvl="0"/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охрана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и укрепление физического и психического здоровья детей, в том числе их эмоционального благополучия;</a:t>
            </a:r>
          </a:p>
          <a:p>
            <a:pPr lvl="0"/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обеспечение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</a:t>
            </a:r>
          </a:p>
          <a:p>
            <a:pPr lvl="0"/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обеспечение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pPr lvl="0"/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- достижение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endParaRPr lang="ru-RU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605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458" y="208344"/>
            <a:ext cx="9562637" cy="80515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Образовательная деятельность по Программе </a:t>
            </a:r>
            <a:b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</a:br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осуществляется в различных видах деятельности </a:t>
            </a:r>
            <a:endParaRPr lang="ru-RU" sz="24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488" y="1466121"/>
            <a:ext cx="3244096" cy="895013"/>
          </a:xfrm>
          <a:ln w="38100">
            <a:solidFill>
              <a:srgbClr val="8A0000"/>
            </a:solidFill>
          </a:ln>
        </p:spPr>
        <p:txBody>
          <a:bodyPr>
            <a:normAutofit/>
          </a:bodyPr>
          <a:lstStyle/>
          <a:p>
            <a:endParaRPr lang="ru-RU" sz="600" b="1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Игровая деятельность</a:t>
            </a:r>
            <a:endParaRPr lang="ru-RU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7772" y="1"/>
            <a:ext cx="814228" cy="1149790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166647" y="4807717"/>
            <a:ext cx="7811088" cy="1321605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развитие свободного общения детей и освоение всех компонентов устной речи, освоение культуры общения и этикета, воспитание толерантности, подготовки к обучению грамоте (в старшем дошкольном возрасте).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166648" y="1418223"/>
            <a:ext cx="7747050" cy="1018122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дидактические и сюжетно-дидактические, развивающие, подвижные игры, игры-путешествия, игровые проблемные ситуации, игры-инсценировки, игры-этюды и пр.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41488" y="3142018"/>
            <a:ext cx="3244096" cy="1054778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Познавательно-исследовательская деятельность  </a:t>
            </a:r>
            <a:endParaRPr lang="ru-RU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98666" y="2830662"/>
            <a:ext cx="7747050" cy="1588127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познание детьми объектов живой и неживой природы, предметного и социального мира (мира взрослых и детей, деятельности людей, знакомство с семьей и взаимоотношениями людей, городом, страной и другими странами), безопасного поведения, освоение средств и способов познания (моделирования, экспериментирования), сенсорное и математическое развитие детей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41488" y="4979254"/>
            <a:ext cx="3244096" cy="887392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0" b="1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Коммуникативная </a:t>
            </a:r>
            <a:r>
              <a:rPr lang="ru-RU" b="1" dirty="0">
                <a:solidFill>
                  <a:srgbClr val="8A0000"/>
                </a:solidFill>
                <a:latin typeface="Georgia" panose="02040502050405020303" pitchFamily="18" charset="0"/>
              </a:rPr>
              <a:t>деятельность</a:t>
            </a:r>
            <a:endParaRPr lang="ru-RU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14" name="Прямая со стрелкой 13"/>
          <p:cNvCxnSpPr>
            <a:endCxn id="7" idx="1"/>
          </p:cNvCxnSpPr>
          <p:nvPr/>
        </p:nvCxnSpPr>
        <p:spPr>
          <a:xfrm>
            <a:off x="3485584" y="1921577"/>
            <a:ext cx="681064" cy="5707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3"/>
          </p:cNvCxnSpPr>
          <p:nvPr/>
        </p:nvCxnSpPr>
        <p:spPr>
          <a:xfrm>
            <a:off x="3485584" y="3669407"/>
            <a:ext cx="681062" cy="0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1" idx="3"/>
          </p:cNvCxnSpPr>
          <p:nvPr/>
        </p:nvCxnSpPr>
        <p:spPr>
          <a:xfrm>
            <a:off x="3485584" y="5422950"/>
            <a:ext cx="681063" cy="0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309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458" y="208344"/>
            <a:ext cx="9562637" cy="80515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Образовательная деятельность по Программе </a:t>
            </a:r>
            <a:b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</a:br>
            <a:r>
              <a:rPr lang="ru-RU" sz="2400" b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осуществляется в различных видах деятельности </a:t>
            </a:r>
            <a:endParaRPr lang="ru-RU" sz="2400" b="1" dirty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994" y="1255693"/>
            <a:ext cx="2718276" cy="869112"/>
          </a:xfrm>
          <a:ln w="38100">
            <a:solidFill>
              <a:srgbClr val="8A0000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16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Конструирование </a:t>
            </a:r>
            <a:r>
              <a:rPr lang="ru-RU" sz="1600" b="1" i="1" dirty="0">
                <a:solidFill>
                  <a:srgbClr val="8A0000"/>
                </a:solidFill>
                <a:latin typeface="Georgia" panose="02040502050405020303" pitchFamily="18" charset="0"/>
              </a:rPr>
              <a:t>и изобразительная деятельность </a:t>
            </a:r>
            <a:endParaRPr lang="ru-RU" sz="1600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7351" y="0"/>
            <a:ext cx="994649" cy="1404567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3701327" y="3384594"/>
            <a:ext cx="8321675" cy="966381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Слушание музыки, пение, песенное творчество, музыкально-ритмические движения, танцевально-игровое творчество, игра на детских музыкальных инструментах.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701327" y="1173390"/>
            <a:ext cx="7467414" cy="755626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Конструирование из бумаги, из строительного материала, из конструктора, рисование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, лепка, аппликация</a:t>
            </a:r>
            <a:endParaRPr lang="ru-RU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98996" y="2366999"/>
            <a:ext cx="2718275" cy="825748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i="1" dirty="0">
                <a:solidFill>
                  <a:srgbClr val="8A0000"/>
                </a:solidFill>
                <a:latin typeface="Georgia" panose="02040502050405020303" pitchFamily="18" charset="0"/>
              </a:rPr>
              <a:t>Художественно-творческая деятельность </a:t>
            </a:r>
            <a:endParaRPr lang="ru-RU" sz="1600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01327" y="2195140"/>
            <a:ext cx="7896162" cy="923330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8A0000"/>
                </a:solidFill>
                <a:latin typeface="Georgia" panose="02040502050405020303" pitchFamily="18" charset="0"/>
              </a:rPr>
              <a:t>Знакомство </a:t>
            </a:r>
            <a:r>
              <a:rPr lang="ru-RU" sz="2000" dirty="0">
                <a:solidFill>
                  <a:srgbClr val="8A0000"/>
                </a:solidFill>
                <a:latin typeface="Georgia" panose="02040502050405020303" pitchFamily="18" charset="0"/>
              </a:rPr>
              <a:t>детей с изобразительным искусством, развитием способности художественного восприятия, театрализация, драматизация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98997" y="3461060"/>
            <a:ext cx="2725272" cy="670406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Музыкальная </a:t>
            </a:r>
            <a:r>
              <a:rPr lang="ru-RU" sz="1800" b="1" i="1" dirty="0">
                <a:solidFill>
                  <a:srgbClr val="8A0000"/>
                </a:solidFill>
                <a:latin typeface="Georgia" panose="02040502050405020303" pitchFamily="18" charset="0"/>
              </a:rPr>
              <a:t>деятельность </a:t>
            </a:r>
            <a:endParaRPr lang="ru-RU" sz="1800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972266" y="1713581"/>
            <a:ext cx="681064" cy="5707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964526" y="2779873"/>
            <a:ext cx="660332" cy="0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964526" y="3769189"/>
            <a:ext cx="681063" cy="0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бъект 2"/>
          <p:cNvSpPr txBox="1">
            <a:spLocks/>
          </p:cNvSpPr>
          <p:nvPr/>
        </p:nvSpPr>
        <p:spPr>
          <a:xfrm>
            <a:off x="205994" y="4399779"/>
            <a:ext cx="2725273" cy="679009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Двигательная  </a:t>
            </a:r>
            <a:r>
              <a:rPr lang="ru-RU" sz="1800" b="1" i="1" dirty="0">
                <a:solidFill>
                  <a:srgbClr val="8A0000"/>
                </a:solidFill>
                <a:latin typeface="Georgia" panose="02040502050405020303" pitchFamily="18" charset="0"/>
              </a:rPr>
              <a:t>деятельность </a:t>
            </a:r>
            <a:endParaRPr lang="ru-RU" sz="1800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3701327" y="4617099"/>
            <a:ext cx="7896162" cy="643961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Занятия </a:t>
            </a:r>
            <a:r>
              <a:rPr lang="ru-RU" dirty="0">
                <a:solidFill>
                  <a:srgbClr val="8A0000"/>
                </a:solidFill>
                <a:latin typeface="Georgia" panose="02040502050405020303" pitchFamily="18" charset="0"/>
              </a:rPr>
              <a:t>ф</a:t>
            </a:r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изической культурой, зарядкой, подвижные игры, двигательная активность на прогулке 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205994" y="5364636"/>
            <a:ext cx="2725273" cy="1185088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i="1" dirty="0" smtClean="0">
                <a:solidFill>
                  <a:srgbClr val="8A0000"/>
                </a:solidFill>
                <a:latin typeface="Georgia" panose="02040502050405020303" pitchFamily="18" charset="0"/>
              </a:rPr>
              <a:t>Восприятие художественной литературы и фольклора </a:t>
            </a:r>
            <a:endParaRPr lang="ru-RU" sz="1800" dirty="0" smtClean="0">
              <a:solidFill>
                <a:srgbClr val="8A0000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3698650" y="5754342"/>
            <a:ext cx="7498702" cy="520786"/>
          </a:xfrm>
          <a:prstGeom prst="rect">
            <a:avLst/>
          </a:prstGeom>
          <a:ln w="38100">
            <a:solidFill>
              <a:srgbClr val="8A0000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8A0000"/>
                </a:solidFill>
                <a:latin typeface="Georgia" panose="02040502050405020303" pitchFamily="18" charset="0"/>
              </a:rPr>
              <a:t>Чтение, прослушивание, рассказывание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943795" y="4739283"/>
            <a:ext cx="681063" cy="0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974427" y="5957180"/>
            <a:ext cx="681063" cy="0"/>
          </a:xfrm>
          <a:prstGeom prst="straightConnector1">
            <a:avLst/>
          </a:prstGeom>
          <a:ln w="381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07026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1337</TotalTime>
  <Words>2494</Words>
  <Application>Microsoft Office PowerPoint</Application>
  <PresentationFormat>Широкоэкранный</PresentationFormat>
  <Paragraphs>232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Calibri</vt:lpstr>
      <vt:lpstr>Calibri Light</vt:lpstr>
      <vt:lpstr>Georgia</vt:lpstr>
      <vt:lpstr>Open Sans</vt:lpstr>
      <vt:lpstr>Times New Roman</vt:lpstr>
      <vt:lpstr>Wingdings</vt:lpstr>
      <vt:lpstr>Ретро</vt:lpstr>
      <vt:lpstr>Муниципальное дошкольное образовательное автономное учреждение центр развития ребенка – детский сад  «Аленький цветочек»</vt:lpstr>
      <vt:lpstr>Основная образовательная программа дошкольного образования</vt:lpstr>
      <vt:lpstr>Основная образовательная программа  дошкольного образования включает в себя:</vt:lpstr>
      <vt:lpstr>Программа предполагает возможность начала освоения детьми содержания образовательных областей на любом этапе ее реализации: </vt:lpstr>
      <vt:lpstr>Основная образовательная программа дошкольного образования</vt:lpstr>
      <vt:lpstr>Муниципальное дошкольное образовательное автономное учреждение центр развития ребенка – детский сад «Аленький цветочек»</vt:lpstr>
      <vt:lpstr>Цель Программы достигается через решение следующих задач </vt:lpstr>
      <vt:lpstr>Образовательная деятельность по Программе  осуществляется в различных видах деятельности </vt:lpstr>
      <vt:lpstr>Образовательная деятельность по Программе  осуществляется в различных видах деятельности </vt:lpstr>
      <vt:lpstr>Программа определяет содержательные линии образовательной деятельности, реализуемые ДОУ по основным направлениям развития детей дошкольного возраста</vt:lpstr>
      <vt:lpstr>Программа простроена на принципах, установленных ФГОС ДО:</vt:lpstr>
      <vt:lpstr>В Программе обозначены планируемые результаты освоения  Программы</vt:lpstr>
      <vt:lpstr>В рамках реализации Программы проводится педагогическая диагностика  достижения планируемых результатов</vt:lpstr>
      <vt:lpstr>Программа включает три основных раздела</vt:lpstr>
      <vt:lpstr>В соответствии с требованиями ФГОС ДО  Программа состоит:</vt:lpstr>
      <vt:lpstr>В Программе обозначены особенности взаимодействия  с семьями воспитанников</vt:lpstr>
      <vt:lpstr>Направления взаимодействия с родителями</vt:lpstr>
      <vt:lpstr>Программа включает коррекционно-развивающую работу с воспитанниками</vt:lpstr>
      <vt:lpstr>Программа воспитания</vt:lpstr>
      <vt:lpstr>Педагоги нашего учреждения, признавая уникальность дошкольного детства,  как важнейшего этапа в общем развитии человека,  ориентируются на обеспечение полного проживания детьми дошкольного детства как самоценного, значимого самого по себе этапа жизни каждого ребенка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АВТОНОМНОЕ УЧРЕЖДЕНИЕ ЦЕНТР РАЗВИТИЯ РЕБЕНКА – ДЕТСКИЙ САД «АЛЕНЬКИЙ ЦВЕТОЧЕК»</dc:title>
  <dc:creator>Татьяна</dc:creator>
  <cp:lastModifiedBy>Татьяна</cp:lastModifiedBy>
  <cp:revision>121</cp:revision>
  <dcterms:created xsi:type="dcterms:W3CDTF">2021-04-05T05:45:11Z</dcterms:created>
  <dcterms:modified xsi:type="dcterms:W3CDTF">2023-09-19T10:48:14Z</dcterms:modified>
</cp:coreProperties>
</file>